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18"/>
  </p:notesMasterIdLst>
  <p:sldIdLst>
    <p:sldId id="279" r:id="rId3"/>
    <p:sldId id="310" r:id="rId4"/>
    <p:sldId id="308" r:id="rId5"/>
    <p:sldId id="280" r:id="rId6"/>
    <p:sldId id="312" r:id="rId7"/>
    <p:sldId id="311" r:id="rId8"/>
    <p:sldId id="314" r:id="rId9"/>
    <p:sldId id="315" r:id="rId10"/>
    <p:sldId id="316" r:id="rId11"/>
    <p:sldId id="317" r:id="rId12"/>
    <p:sldId id="313" r:id="rId13"/>
    <p:sldId id="318" r:id="rId14"/>
    <p:sldId id="319" r:id="rId15"/>
    <p:sldId id="320" r:id="rId16"/>
    <p:sldId id="30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DD3507"/>
    <a:srgbClr val="CE351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F8A49D8-9FF6-4295-B808-8085B8327F95}" type="datetimeFigureOut">
              <a:rPr lang="en-US"/>
              <a:pPr>
                <a:defRPr/>
              </a:pPr>
              <a:t>9/30/2012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2C111F7-F085-4960-8D05-57C3D8A7A2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ln>
            <a:miter lim="800000"/>
            <a:headEnd/>
            <a:tailEnd/>
          </a:ln>
        </p:spPr>
        <p:txBody>
          <a:bodyPr/>
          <a:lstStyle/>
          <a:p>
            <a:fld id="{2051CEE7-5814-494C-9F15-FA442D007DCB}" type="slidenum">
              <a:rPr lang="ar-SA" smtClean="0">
                <a:cs typeface="Arial" pitchFamily="34" charset="0"/>
              </a:rPr>
              <a:pPr/>
              <a:t>15</a:t>
            </a:fld>
            <a:endParaRPr lang="fi-FI" smtClean="0">
              <a:cs typeface="Arial" pitchFamily="34" charset="0"/>
            </a:endParaRPr>
          </a:p>
        </p:txBody>
      </p:sp>
      <p:sp>
        <p:nvSpPr>
          <p:cNvPr id="64514" name="Rectangle 2"/>
          <p:cNvSpPr>
            <a:spLocks noGrp="1" noRot="1" noChangeAspect="1" noChangeArrowheads="1" noTextEdit="1"/>
          </p:cNvSpPr>
          <p:nvPr>
            <p:ph type="sldImg"/>
          </p:nvPr>
        </p:nvSpPr>
        <p:spPr bwMode="auto">
          <a:xfrm>
            <a:off x="1141413" y="685800"/>
            <a:ext cx="4573587" cy="3429000"/>
          </a:xfrm>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lIns="87980" tIns="43990" rIns="87980" bIns="43990" numCol="1" anchor="t" anchorCtr="0" compatLnSpc="1">
            <a:prstTxWarp prst="textNoShape">
              <a:avLst/>
            </a:prstTxWarp>
          </a:bodyPr>
          <a:lstStyle/>
          <a:p>
            <a:pPr eaLnBrk="1" hangingPunct="1">
              <a:spcBef>
                <a:spcPct val="0"/>
              </a:spcBef>
            </a:pPr>
            <a:r>
              <a:rPr lang="en-US" smtClean="0">
                <a:cs typeface="Arial" pitchFamily="34" charset="0"/>
              </a:rPr>
              <a:t>The Water Paradox of the GCC countries: driest region in the world; one of the highest level of domestic water consumption in the world and high population growth rates over the past decade.</a:t>
            </a:r>
          </a:p>
          <a:p>
            <a:pPr eaLnBrk="1" hangingPunct="1">
              <a:spcBef>
                <a:spcPct val="0"/>
              </a:spcBef>
            </a:pPr>
            <a:endParaRPr lang="en-US" smtClean="0">
              <a:cs typeface="Arial" pitchFamily="34" charset="0"/>
            </a:endParaRPr>
          </a:p>
          <a:p>
            <a:pPr eaLnBrk="1" hangingPunct="1">
              <a:spcBef>
                <a:spcPct val="0"/>
              </a:spcBef>
            </a:pPr>
            <a:r>
              <a:rPr lang="en-US" smtClean="0">
                <a:cs typeface="Arial" pitchFamily="34" charset="0"/>
              </a:rPr>
              <a:t>In addition to being a social good, water is also an inter-generational economic good, that has a cost. Exploiting the resource today should not be done at the expense of future generations.</a:t>
            </a:r>
          </a:p>
          <a:p>
            <a:pPr eaLnBrk="1" hangingPunct="1">
              <a:spcBef>
                <a:spcPct val="0"/>
              </a:spcBef>
            </a:pPr>
            <a:endParaRPr lang="en-US" smtClean="0">
              <a:cs typeface="Arial" pitchFamily="34" charset="0"/>
            </a:endParaRPr>
          </a:p>
          <a:p>
            <a:pPr eaLnBrk="1" hangingPunct="1">
              <a:spcBef>
                <a:spcPct val="0"/>
              </a:spcBef>
            </a:pPr>
            <a:endParaRPr lang="en-US" smtClean="0">
              <a:cs typeface="Arial" pitchFamily="34" charset="0"/>
            </a:endParaRPr>
          </a:p>
          <a:p>
            <a:pPr eaLnBrk="1" hangingPunct="1">
              <a:spcBef>
                <a:spcPct val="0"/>
              </a:spcBef>
            </a:pPr>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D75BCA-081C-4646-A690-900C718D437B}" type="datetime1">
              <a:rPr lang="en-US" smtClean="0"/>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018CCD-1E9B-4C19-B120-6C784A95AC6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16CF2C-C95B-4E4D-8864-0788EC47C827}" type="datetime1">
              <a:rPr lang="en-US" smtClean="0"/>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D7A843-A40D-4274-AB91-90450575DA5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DF1538-4CD1-45B0-BBE9-A13C95FBA4C1}" type="datetime1">
              <a:rPr lang="en-US" smtClean="0"/>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135161-2572-458D-ABD4-45FB760BC14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2D2F555-05B0-4C5F-A071-4D693AC05D88}" type="datetime1">
              <a:rPr lang="en-US" smtClean="0"/>
              <a:pPr/>
              <a:t>9/30/2012</a:t>
            </a:fld>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8CED5392-979F-4EC9-8985-04AB8C9E14B3}" type="slidenum">
              <a:rPr lang="el-G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D08C305-B8A9-43BB-AE96-F4A7E812AAFD}" type="datetime1">
              <a:rPr lang="en-US" smtClean="0"/>
              <a:pPr/>
              <a:t>9/30/2012</a:t>
            </a:fld>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ACC336D2-ED44-4B1A-8568-81D15835CE54}" type="slidenum">
              <a:rPr lang="el-G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9D433F3-4FC6-4714-A041-17B065812E94}" type="datetime1">
              <a:rPr lang="en-US" smtClean="0"/>
              <a:pPr/>
              <a:t>9/30/2012</a:t>
            </a:fld>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34317504-F816-47BE-B604-60DD83EBC35F}" type="slidenum">
              <a:rPr lang="el-G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C59CACF-5362-426B-947F-30ED9604002A}" type="datetime1">
              <a:rPr lang="en-US" smtClean="0"/>
              <a:pPr/>
              <a:t>9/30/2012</a:t>
            </a:fld>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969B268E-867C-4B18-A509-D7AA083AC7A8}" type="slidenum">
              <a:rPr lang="el-G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B92C39A-21DD-4CD1-AEF6-993F590A7B07}" type="datetime1">
              <a:rPr lang="en-US" smtClean="0"/>
              <a:pPr/>
              <a:t>9/30/2012</a:t>
            </a:fld>
            <a:endParaRPr lang="el-GR"/>
          </a:p>
        </p:txBody>
      </p:sp>
      <p:sp>
        <p:nvSpPr>
          <p:cNvPr id="8" name="Footer Placeholder 7"/>
          <p:cNvSpPr>
            <a:spLocks noGrp="1"/>
          </p:cNvSpPr>
          <p:nvPr>
            <p:ph type="ftr" sz="quarter" idx="11"/>
          </p:nvPr>
        </p:nvSpPr>
        <p:spPr/>
        <p:txBody>
          <a:bodyPr/>
          <a:lstStyle>
            <a:lvl1pPr>
              <a:defRPr/>
            </a:lvl1pPr>
          </a:lstStyle>
          <a:p>
            <a:endParaRPr lang="el-GR"/>
          </a:p>
        </p:txBody>
      </p:sp>
      <p:sp>
        <p:nvSpPr>
          <p:cNvPr id="9" name="Slide Number Placeholder 8"/>
          <p:cNvSpPr>
            <a:spLocks noGrp="1"/>
          </p:cNvSpPr>
          <p:nvPr>
            <p:ph type="sldNum" sz="quarter" idx="12"/>
          </p:nvPr>
        </p:nvSpPr>
        <p:spPr/>
        <p:txBody>
          <a:bodyPr/>
          <a:lstStyle>
            <a:lvl1pPr>
              <a:defRPr/>
            </a:lvl1pPr>
          </a:lstStyle>
          <a:p>
            <a:fld id="{29F9F2AF-B8F2-4458-BA80-64C07B96B9F5}" type="slidenum">
              <a:rPr lang="el-G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41D6323-962B-4F94-ABE5-E3961234E906}" type="datetime1">
              <a:rPr lang="en-US" smtClean="0"/>
              <a:pPr/>
              <a:t>9/30/2012</a:t>
            </a:fld>
            <a:endParaRPr lang="el-GR"/>
          </a:p>
        </p:txBody>
      </p:sp>
      <p:sp>
        <p:nvSpPr>
          <p:cNvPr id="4" name="Footer Placeholder 3"/>
          <p:cNvSpPr>
            <a:spLocks noGrp="1"/>
          </p:cNvSpPr>
          <p:nvPr>
            <p:ph type="ftr" sz="quarter" idx="11"/>
          </p:nvPr>
        </p:nvSpPr>
        <p:spPr/>
        <p:txBody>
          <a:bodyPr/>
          <a:lstStyle>
            <a:lvl1pPr>
              <a:defRPr/>
            </a:lvl1pPr>
          </a:lstStyle>
          <a:p>
            <a:endParaRPr lang="el-GR"/>
          </a:p>
        </p:txBody>
      </p:sp>
      <p:sp>
        <p:nvSpPr>
          <p:cNvPr id="5" name="Slide Number Placeholder 4"/>
          <p:cNvSpPr>
            <a:spLocks noGrp="1"/>
          </p:cNvSpPr>
          <p:nvPr>
            <p:ph type="sldNum" sz="quarter" idx="12"/>
          </p:nvPr>
        </p:nvSpPr>
        <p:spPr/>
        <p:txBody>
          <a:bodyPr/>
          <a:lstStyle>
            <a:lvl1pPr>
              <a:defRPr/>
            </a:lvl1pPr>
          </a:lstStyle>
          <a:p>
            <a:fld id="{9AC74911-4C66-4071-A3B9-5CB6ECA840A1}" type="slidenum">
              <a:rPr lang="el-G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EEB9127-9793-4110-B86F-C7B819E22B07}" type="datetime1">
              <a:rPr lang="en-US" smtClean="0"/>
              <a:pPr/>
              <a:t>9/30/2012</a:t>
            </a:fld>
            <a:endParaRPr lang="el-GR"/>
          </a:p>
        </p:txBody>
      </p:sp>
      <p:sp>
        <p:nvSpPr>
          <p:cNvPr id="3" name="Footer Placeholder 2"/>
          <p:cNvSpPr>
            <a:spLocks noGrp="1"/>
          </p:cNvSpPr>
          <p:nvPr>
            <p:ph type="ftr" sz="quarter" idx="11"/>
          </p:nvPr>
        </p:nvSpPr>
        <p:spPr/>
        <p:txBody>
          <a:bodyPr/>
          <a:lstStyle>
            <a:lvl1pPr>
              <a:defRPr/>
            </a:lvl1pPr>
          </a:lstStyle>
          <a:p>
            <a:endParaRPr lang="el-GR"/>
          </a:p>
        </p:txBody>
      </p:sp>
      <p:sp>
        <p:nvSpPr>
          <p:cNvPr id="4" name="Slide Number Placeholder 3"/>
          <p:cNvSpPr>
            <a:spLocks noGrp="1"/>
          </p:cNvSpPr>
          <p:nvPr>
            <p:ph type="sldNum" sz="quarter" idx="12"/>
          </p:nvPr>
        </p:nvSpPr>
        <p:spPr/>
        <p:txBody>
          <a:bodyPr/>
          <a:lstStyle>
            <a:lvl1pPr>
              <a:defRPr/>
            </a:lvl1pPr>
          </a:lstStyle>
          <a:p>
            <a:fld id="{7F0EB8CA-E214-457C-B0F1-82B627D8601B}" type="slidenum">
              <a:rPr lang="el-G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E68CB7A-5AAA-435A-95C7-5388FCF9899B}" type="datetime1">
              <a:rPr lang="en-US" smtClean="0"/>
              <a:pPr/>
              <a:t>9/30/2012</a:t>
            </a:fld>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C068F103-815B-4E0D-8384-177CB3076BF1}"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8C3DEE-8934-45D2-B08C-6A045FCBD6EA}" type="datetime1">
              <a:rPr lang="en-US" smtClean="0"/>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762586-3314-4B20-A9BD-225CE5A59F3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32B90BB-CEA2-4A7B-8A3E-148510468E71}" type="datetime1">
              <a:rPr lang="en-US" smtClean="0"/>
              <a:pPr/>
              <a:t>9/30/2012</a:t>
            </a:fld>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5087F657-5A69-46F0-8444-3A692EBD1973}" type="slidenum">
              <a:rPr lang="el-G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3B79D7-1A79-4EB4-9B47-BC218FF4C531}" type="datetime1">
              <a:rPr lang="en-US" smtClean="0"/>
              <a:pPr/>
              <a:t>9/30/2012</a:t>
            </a:fld>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3E932616-2C95-4346-8F8B-6B0946883F17}" type="slidenum">
              <a:rPr lang="el-G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D35E802-088F-4414-BD8E-F0B227BA488F}" type="datetime1">
              <a:rPr lang="en-US" smtClean="0"/>
              <a:pPr/>
              <a:t>9/30/2012</a:t>
            </a:fld>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CBDC2E8D-EC72-4C23-BCBA-2D0BCE36CB79}"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BC019C-3662-4F16-90BA-30C69B097B6D}" type="datetime1">
              <a:rPr lang="en-US" smtClean="0"/>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453296-A54D-488E-8D31-79F143BA3C4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D474FF-8110-4A70-B9AA-347646846C83}" type="datetime1">
              <a:rPr lang="en-US" smtClean="0"/>
              <a:pPr>
                <a:defRPr/>
              </a:pPr>
              <a:t>9/30/2012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F575DD-B239-4017-AB43-681C6C99BC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5AFAF9-2C8C-452F-A6C2-E865C23BE756}" type="datetime1">
              <a:rPr lang="en-US" smtClean="0"/>
              <a:pPr>
                <a:defRPr/>
              </a:pPr>
              <a:t>9/30/2012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FC0C08D-0FD7-4BD1-A1D3-984E4920D4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6D5D07A-FE0B-4E70-92C1-506EDF401803}" type="datetime1">
              <a:rPr lang="en-US" smtClean="0"/>
              <a:pPr>
                <a:defRPr/>
              </a:pPr>
              <a:t>9/30/2012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2D26F30-D594-41F6-AC3A-EDCA296CA0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1D009B4-AF32-4005-84F3-847F3163E9A6}" type="datetime1">
              <a:rPr lang="en-US" smtClean="0"/>
              <a:pPr>
                <a:defRPr/>
              </a:pPr>
              <a:t>9/30/2012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FBCBCC4-3B1D-40B9-BB79-7688E93AF8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A6BEAE-373D-4283-A0D0-9026C0E0A0A2}" type="datetime1">
              <a:rPr lang="en-US" smtClean="0"/>
              <a:pPr>
                <a:defRPr/>
              </a:pPr>
              <a:t>9/30/2012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112043-11AF-48C8-ADBF-D6149D88AF2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AB66F8-5390-4D68-9597-7757E7E2F165}" type="datetime1">
              <a:rPr lang="en-US" smtClean="0"/>
              <a:pPr>
                <a:defRPr/>
              </a:pPr>
              <a:t>9/30/2012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D2F7BB-78D6-4212-B519-9C5DED0584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EF6037D-8E55-4244-80BA-3C432346FB89}" type="datetime1">
              <a:rPr lang="en-US" smtClean="0"/>
              <a:pPr>
                <a:defRPr/>
              </a:pPr>
              <a:t>9/30/2012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C090EA8-453B-4215-B6D0-F88ABD6A03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471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471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itchFamily="34" charset="0"/>
              </a:defRPr>
            </a:lvl1pPr>
          </a:lstStyle>
          <a:p>
            <a:fld id="{40769887-121B-4FEB-8675-74E7D9B360B1}" type="datetime1">
              <a:rPr lang="en-US" smtClean="0"/>
              <a:pPr/>
              <a:t>9/30/2012</a:t>
            </a:fld>
            <a:endParaRPr lang="el-GR"/>
          </a:p>
        </p:txBody>
      </p:sp>
      <p:sp>
        <p:nvSpPr>
          <p:cNvPr id="471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itchFamily="34" charset="0"/>
              </a:defRPr>
            </a:lvl1pPr>
          </a:lstStyle>
          <a:p>
            <a:endParaRPr lang="el-GR"/>
          </a:p>
        </p:txBody>
      </p:sp>
      <p:sp>
        <p:nvSpPr>
          <p:cNvPr id="471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92BBC19-7891-4D8B-B9D3-88419FD630B5}"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1" descr="exofyllo - paroussiassis-adeio"/>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33338" y="5181600"/>
            <a:ext cx="9110662" cy="1476375"/>
          </a:xfrm>
        </p:spPr>
        <p:txBody>
          <a:bodyPr>
            <a:normAutofit fontScale="90000"/>
          </a:bodyPr>
          <a:lstStyle/>
          <a:p>
            <a:pPr algn="l"/>
            <a:r>
              <a:rPr lang="en-US" sz="3600" b="1" dirty="0" smtClean="0">
                <a:solidFill>
                  <a:srgbClr val="3333CC"/>
                </a:solidFill>
              </a:rPr>
              <a:t>Session </a:t>
            </a:r>
            <a:r>
              <a:rPr lang="en-US" sz="3600" b="1" dirty="0" smtClean="0">
                <a:solidFill>
                  <a:srgbClr val="3333CC"/>
                </a:solidFill>
              </a:rPr>
              <a:t>IV: </a:t>
            </a:r>
            <a:r>
              <a:rPr lang="en-US" sz="2400" b="1" u="sng" dirty="0" smtClean="0">
                <a:solidFill>
                  <a:srgbClr val="3333CC"/>
                </a:solidFill>
              </a:rPr>
              <a:t>DROUGHT MANAGEMENT AS A NO-REGRET ACTION TOWARDS CLIMATE </a:t>
            </a:r>
            <a:r>
              <a:rPr lang="en-US" sz="2400" b="1" u="sng" dirty="0" smtClean="0">
                <a:solidFill>
                  <a:srgbClr val="3333CC"/>
                </a:solidFill>
              </a:rPr>
              <a:t>CHANGE</a:t>
            </a:r>
            <a:r>
              <a:rPr lang="en-US" sz="2700" b="1" dirty="0" smtClean="0">
                <a:solidFill>
                  <a:srgbClr val="3333CC"/>
                </a:solidFill>
              </a:rPr>
              <a:t>.</a:t>
            </a:r>
            <a:r>
              <a:rPr lang="en-US" sz="2000" dirty="0" smtClean="0"/>
              <a:t/>
            </a:r>
            <a:br>
              <a:rPr lang="en-US" sz="2000" dirty="0" smtClean="0"/>
            </a:br>
            <a:r>
              <a:rPr lang="en-US" sz="1600" b="1" dirty="0" smtClean="0">
                <a:solidFill>
                  <a:srgbClr val="3333CC"/>
                </a:solidFill>
              </a:rPr>
              <a:t> </a:t>
            </a:r>
            <a:r>
              <a:rPr lang="en-US" sz="2800" b="1" dirty="0" smtClean="0">
                <a:solidFill>
                  <a:srgbClr val="3333CC"/>
                </a:solidFill>
              </a:rPr>
              <a:t>17-18 October 2012, Brussels</a:t>
            </a:r>
            <a:r>
              <a:rPr lang="en-US" sz="1800" dirty="0" smtClean="0"/>
              <a:t/>
            </a:r>
            <a:br>
              <a:rPr lang="en-US" sz="1800" dirty="0" smtClean="0"/>
            </a:br>
            <a:endParaRPr lang="en-US" sz="2000" b="1" dirty="0" smtClean="0">
              <a:latin typeface="Trebuchet MS" pitchFamily="34" charset="0"/>
            </a:endParaRPr>
          </a:p>
        </p:txBody>
      </p:sp>
      <p:sp>
        <p:nvSpPr>
          <p:cNvPr id="4" name="Slide Number Placeholder 3"/>
          <p:cNvSpPr>
            <a:spLocks noGrp="1"/>
          </p:cNvSpPr>
          <p:nvPr>
            <p:ph type="sldNum" sz="quarter" idx="12"/>
          </p:nvPr>
        </p:nvSpPr>
        <p:spPr/>
        <p:txBody>
          <a:bodyPr/>
          <a:lstStyle/>
          <a:p>
            <a:pPr>
              <a:defRPr/>
            </a:pPr>
            <a:fld id="{E9018CCD-1E9B-4C19-B120-6C784A95AC6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55" descr="fasa-2"/>
          <p:cNvPicPr>
            <a:picLocks noChangeAspect="1" noChangeArrowheads="1"/>
          </p:cNvPicPr>
          <p:nvPr/>
        </p:nvPicPr>
        <p:blipFill>
          <a:blip r:embed="rId2" cstate="print"/>
          <a:srcRect l="1724" r="1611"/>
          <a:stretch>
            <a:fillRect/>
          </a:stretch>
        </p:blipFill>
        <p:spPr bwMode="auto">
          <a:xfrm>
            <a:off x="0" y="-152400"/>
            <a:ext cx="9144000" cy="1066800"/>
          </a:xfrm>
          <a:prstGeom prst="rect">
            <a:avLst/>
          </a:prstGeom>
          <a:noFill/>
          <a:ln w="9525">
            <a:noFill/>
            <a:miter lim="800000"/>
            <a:headEnd/>
            <a:tailEnd/>
          </a:ln>
        </p:spPr>
      </p:pic>
      <p:sp>
        <p:nvSpPr>
          <p:cNvPr id="2" name="Title 1"/>
          <p:cNvSpPr>
            <a:spLocks noGrp="1"/>
          </p:cNvSpPr>
          <p:nvPr>
            <p:ph type="title"/>
          </p:nvPr>
        </p:nvSpPr>
        <p:spPr>
          <a:xfrm>
            <a:off x="457200" y="0"/>
            <a:ext cx="8229600" cy="609600"/>
          </a:xfrm>
        </p:spPr>
        <p:txBody>
          <a:bodyPr>
            <a:normAutofit fontScale="90000"/>
          </a:bodyPr>
          <a:lstStyle/>
          <a:p>
            <a:pPr lvl="0"/>
            <a:r>
              <a:rPr lang="en-GB" sz="3600" b="1" dirty="0" smtClean="0">
                <a:solidFill>
                  <a:schemeClr val="bg1"/>
                </a:solidFill>
              </a:rPr>
              <a:t>EXPECTED OUTCOMES:</a:t>
            </a:r>
            <a:endParaRPr lang="en-US" sz="3600" dirty="0">
              <a:solidFill>
                <a:schemeClr val="bg1"/>
              </a:solidFill>
            </a:endParaRPr>
          </a:p>
        </p:txBody>
      </p:sp>
      <p:sp>
        <p:nvSpPr>
          <p:cNvPr id="3" name="Content Placeholder 2"/>
          <p:cNvSpPr>
            <a:spLocks noGrp="1"/>
          </p:cNvSpPr>
          <p:nvPr>
            <p:ph idx="1"/>
          </p:nvPr>
        </p:nvSpPr>
        <p:spPr>
          <a:xfrm>
            <a:off x="152400" y="914400"/>
            <a:ext cx="8839200" cy="5715000"/>
          </a:xfrm>
        </p:spPr>
        <p:txBody>
          <a:bodyPr>
            <a:normAutofit fontScale="77500" lnSpcReduction="20000"/>
          </a:bodyPr>
          <a:lstStyle/>
          <a:p>
            <a:pPr marL="514350" lvl="0" indent="-514350" algn="just">
              <a:buFont typeface="+mj-lt"/>
              <a:buAutoNum type="arabicPeriod"/>
            </a:pPr>
            <a:r>
              <a:rPr lang="en-GB" dirty="0" smtClean="0">
                <a:solidFill>
                  <a:srgbClr val="002060"/>
                </a:solidFill>
              </a:rPr>
              <a:t>Better </a:t>
            </a:r>
            <a:r>
              <a:rPr lang="en-GB" dirty="0" smtClean="0">
                <a:solidFill>
                  <a:srgbClr val="002060"/>
                </a:solidFill>
              </a:rPr>
              <a:t>knowledge, understanding </a:t>
            </a:r>
            <a:r>
              <a:rPr lang="en-GB" dirty="0" smtClean="0">
                <a:solidFill>
                  <a:srgbClr val="002060"/>
                </a:solidFill>
              </a:rPr>
              <a:t>&amp; awareness </a:t>
            </a:r>
            <a:r>
              <a:rPr lang="en-GB" dirty="0">
                <a:solidFill>
                  <a:srgbClr val="002060"/>
                </a:solidFill>
              </a:rPr>
              <a:t>of past drought episodes characteristics, </a:t>
            </a:r>
            <a:r>
              <a:rPr lang="en-GB" dirty="0" smtClean="0">
                <a:solidFill>
                  <a:srgbClr val="002060"/>
                </a:solidFill>
              </a:rPr>
              <a:t>frequency</a:t>
            </a:r>
            <a:r>
              <a:rPr lang="en-GB" dirty="0">
                <a:solidFill>
                  <a:srgbClr val="002060"/>
                </a:solidFill>
              </a:rPr>
              <a:t>, geographic distribution, and potential drought relation to CC as a driver.</a:t>
            </a:r>
            <a:endParaRPr lang="en-US" dirty="0">
              <a:solidFill>
                <a:srgbClr val="002060"/>
              </a:solidFill>
            </a:endParaRPr>
          </a:p>
          <a:p>
            <a:pPr marL="514350" lvl="0" indent="-514350" algn="just">
              <a:buFont typeface="+mj-lt"/>
              <a:buAutoNum type="arabicPeriod"/>
            </a:pPr>
            <a:r>
              <a:rPr lang="en-GB" dirty="0">
                <a:solidFill>
                  <a:srgbClr val="002060"/>
                </a:solidFill>
              </a:rPr>
              <a:t>Identification of traditional water sectors responses to past drought </a:t>
            </a:r>
            <a:r>
              <a:rPr lang="en-GB" dirty="0" smtClean="0">
                <a:solidFill>
                  <a:srgbClr val="002060"/>
                </a:solidFill>
              </a:rPr>
              <a:t>episodes </a:t>
            </a:r>
            <a:r>
              <a:rPr lang="en-GB" dirty="0">
                <a:solidFill>
                  <a:srgbClr val="002060"/>
                </a:solidFill>
              </a:rPr>
              <a:t>and </a:t>
            </a:r>
            <a:r>
              <a:rPr lang="en-GB" dirty="0" smtClean="0">
                <a:solidFill>
                  <a:srgbClr val="002060"/>
                </a:solidFill>
              </a:rPr>
              <a:t>indigenous </a:t>
            </a:r>
            <a:r>
              <a:rPr lang="en-GB" dirty="0">
                <a:solidFill>
                  <a:srgbClr val="002060"/>
                </a:solidFill>
              </a:rPr>
              <a:t>success stories in drought management practices for potential replication.</a:t>
            </a:r>
            <a:endParaRPr lang="en-US" dirty="0">
              <a:solidFill>
                <a:srgbClr val="002060"/>
              </a:solidFill>
            </a:endParaRPr>
          </a:p>
          <a:p>
            <a:pPr marL="514350" lvl="0" indent="-514350" algn="just">
              <a:buFont typeface="+mj-lt"/>
              <a:buAutoNum type="arabicPeriod"/>
            </a:pPr>
            <a:r>
              <a:rPr lang="en-GB" dirty="0">
                <a:solidFill>
                  <a:srgbClr val="002060"/>
                </a:solidFill>
              </a:rPr>
              <a:t>Conceptual identification of potential socio-economic </a:t>
            </a:r>
            <a:r>
              <a:rPr lang="en-GB" dirty="0" smtClean="0">
                <a:solidFill>
                  <a:srgbClr val="002060"/>
                </a:solidFill>
              </a:rPr>
              <a:t>&amp; environmental </a:t>
            </a:r>
            <a:r>
              <a:rPr lang="en-GB" dirty="0">
                <a:solidFill>
                  <a:srgbClr val="002060"/>
                </a:solidFill>
              </a:rPr>
              <a:t>impacts of drought episodes including identification of drought most sensitive sectors, communities, and ecological systems.</a:t>
            </a:r>
            <a:endParaRPr lang="en-US" dirty="0">
              <a:solidFill>
                <a:srgbClr val="002060"/>
              </a:solidFill>
            </a:endParaRPr>
          </a:p>
          <a:p>
            <a:pPr marL="514350" lvl="0" indent="-514350" algn="just">
              <a:buFont typeface="+mj-lt"/>
              <a:buAutoNum type="arabicPeriod"/>
            </a:pPr>
            <a:r>
              <a:rPr lang="en-GB" dirty="0">
                <a:solidFill>
                  <a:srgbClr val="002060"/>
                </a:solidFill>
              </a:rPr>
              <a:t>Development of drought management policies and plans including drought contingency plans catered to the socio-economic and environmental specificities of the SWIM-SM region.</a:t>
            </a:r>
            <a:endParaRPr lang="en-US" dirty="0">
              <a:solidFill>
                <a:srgbClr val="002060"/>
              </a:solidFill>
            </a:endParaRPr>
          </a:p>
          <a:p>
            <a:pPr marL="514350" indent="-514350" algn="just">
              <a:buFont typeface="+mj-lt"/>
              <a:buAutoNum type="arabicPeriod"/>
            </a:pPr>
            <a:r>
              <a:rPr lang="en-GB" dirty="0">
                <a:solidFill>
                  <a:srgbClr val="002060"/>
                </a:solidFill>
              </a:rPr>
              <a:t>Better capacity in SWIM-SM PCs in the management of drought episodes to reduce vulnerabilities and enhance resilience of affected communities.</a:t>
            </a: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55" descr="fasa-2"/>
          <p:cNvPicPr>
            <a:picLocks noChangeAspect="1" noChangeArrowheads="1"/>
          </p:cNvPicPr>
          <p:nvPr/>
        </p:nvPicPr>
        <p:blipFill>
          <a:blip r:embed="rId2" cstate="print"/>
          <a:srcRect l="1724" r="1611"/>
          <a:stretch>
            <a:fillRect/>
          </a:stretch>
        </p:blipFill>
        <p:spPr bwMode="auto">
          <a:xfrm>
            <a:off x="0" y="-152400"/>
            <a:ext cx="9144000" cy="1828800"/>
          </a:xfrm>
          <a:prstGeom prst="rect">
            <a:avLst/>
          </a:prstGeom>
          <a:noFill/>
          <a:ln w="9525">
            <a:noFill/>
            <a:miter lim="800000"/>
            <a:headEnd/>
            <a:tailEnd/>
          </a:ln>
        </p:spPr>
      </p:pic>
      <p:sp>
        <p:nvSpPr>
          <p:cNvPr id="2" name="Title 1"/>
          <p:cNvSpPr>
            <a:spLocks noGrp="1"/>
          </p:cNvSpPr>
          <p:nvPr>
            <p:ph type="title"/>
          </p:nvPr>
        </p:nvSpPr>
        <p:spPr>
          <a:xfrm>
            <a:off x="152400" y="0"/>
            <a:ext cx="8839200" cy="1143000"/>
          </a:xfrm>
        </p:spPr>
        <p:txBody>
          <a:bodyPr/>
          <a:lstStyle/>
          <a:p>
            <a:pPr algn="l"/>
            <a:r>
              <a:rPr lang="en-GB" sz="2400" b="1" u="sng" cap="small" dirty="0" smtClean="0">
                <a:solidFill>
                  <a:schemeClr val="bg1"/>
                </a:solidFill>
              </a:rPr>
              <a:t>Activity I</a:t>
            </a:r>
            <a:r>
              <a:rPr lang="en-GB" sz="2400" b="1" cap="small" dirty="0" smtClean="0">
                <a:solidFill>
                  <a:schemeClr val="bg1"/>
                </a:solidFill>
              </a:rPr>
              <a:t>:	</a:t>
            </a:r>
            <a:r>
              <a:rPr lang="en-GB" sz="2400" b="1" u="sng" dirty="0" smtClean="0">
                <a:solidFill>
                  <a:schemeClr val="bg1"/>
                </a:solidFill>
              </a:rPr>
              <a:t>Regional Assessment of past drought episodes and their management in Selected SWIM-SMPCs (Morocco, Tunisia, Jordan </a:t>
            </a:r>
            <a:r>
              <a:rPr lang="en-GB" sz="2400" b="1" u="sng" dirty="0" smtClean="0">
                <a:solidFill>
                  <a:schemeClr val="bg1"/>
                </a:solidFill>
              </a:rPr>
              <a:t>&amp; </a:t>
            </a:r>
            <a:r>
              <a:rPr lang="en-GB" sz="2400" b="1" u="sng" dirty="0" err="1" smtClean="0">
                <a:solidFill>
                  <a:schemeClr val="bg1"/>
                </a:solidFill>
              </a:rPr>
              <a:t>oPt</a:t>
            </a:r>
            <a:r>
              <a:rPr lang="en-GB" sz="2400" b="1" u="sng" dirty="0" smtClean="0">
                <a:solidFill>
                  <a:schemeClr val="bg1"/>
                </a:solidFill>
              </a:rPr>
              <a:t>)</a:t>
            </a:r>
            <a:r>
              <a:rPr lang="en-GB" sz="2400" b="1" cap="small" dirty="0" smtClean="0">
                <a:solidFill>
                  <a:schemeClr val="bg1"/>
                </a:solidFill>
              </a:rPr>
              <a:t>. (2013</a:t>
            </a:r>
            <a:r>
              <a:rPr lang="en-GB" sz="2400" b="1" cap="small" dirty="0" smtClean="0">
                <a:solidFill>
                  <a:schemeClr val="bg1"/>
                </a:solidFill>
              </a:rPr>
              <a:t>)</a:t>
            </a:r>
            <a:endParaRPr lang="en-US" sz="2400" dirty="0">
              <a:solidFill>
                <a:schemeClr val="bg1"/>
              </a:solidFill>
            </a:endParaRPr>
          </a:p>
        </p:txBody>
      </p:sp>
      <p:sp>
        <p:nvSpPr>
          <p:cNvPr id="3" name="Content Placeholder 2"/>
          <p:cNvSpPr>
            <a:spLocks noGrp="1"/>
          </p:cNvSpPr>
          <p:nvPr>
            <p:ph idx="1"/>
          </p:nvPr>
        </p:nvSpPr>
        <p:spPr>
          <a:xfrm>
            <a:off x="152400" y="1752600"/>
            <a:ext cx="8763000" cy="4876800"/>
          </a:xfrm>
        </p:spPr>
        <p:txBody>
          <a:bodyPr/>
          <a:lstStyle/>
          <a:p>
            <a:pPr marL="457200" lvl="0" indent="-457200" algn="just">
              <a:buFont typeface="+mj-lt"/>
              <a:buAutoNum type="arabicPeriod"/>
            </a:pPr>
            <a:r>
              <a:rPr lang="en-GB" sz="2400" dirty="0" smtClean="0">
                <a:solidFill>
                  <a:srgbClr val="002060"/>
                </a:solidFill>
              </a:rPr>
              <a:t>To </a:t>
            </a:r>
            <a:r>
              <a:rPr lang="en-GB" sz="2400" dirty="0" smtClean="0">
                <a:solidFill>
                  <a:srgbClr val="002060"/>
                </a:solidFill>
              </a:rPr>
              <a:t>review and develop an inventory of past drought episodes in selected SWIM-SM PCs including frequency, duration, geographic </a:t>
            </a:r>
            <a:r>
              <a:rPr lang="en-GB" sz="2400" dirty="0" smtClean="0">
                <a:solidFill>
                  <a:srgbClr val="002060"/>
                </a:solidFill>
              </a:rPr>
              <a:t>distribution &amp; </a:t>
            </a:r>
            <a:r>
              <a:rPr lang="en-GB" sz="2400" dirty="0" smtClean="0">
                <a:solidFill>
                  <a:srgbClr val="002060"/>
                </a:solidFill>
              </a:rPr>
              <a:t>affected </a:t>
            </a:r>
            <a:r>
              <a:rPr lang="en-GB" sz="2400" dirty="0" smtClean="0">
                <a:solidFill>
                  <a:srgbClr val="002060"/>
                </a:solidFill>
              </a:rPr>
              <a:t>communities.</a:t>
            </a:r>
            <a:endParaRPr lang="en-US" sz="2400" dirty="0" smtClean="0">
              <a:solidFill>
                <a:srgbClr val="002060"/>
              </a:solidFill>
            </a:endParaRPr>
          </a:p>
          <a:p>
            <a:pPr marL="457200" lvl="0" indent="-457200" algn="just">
              <a:buFont typeface="+mj-lt"/>
              <a:buAutoNum type="arabicPeriod"/>
            </a:pPr>
            <a:r>
              <a:rPr lang="en-GB" sz="2400" dirty="0" smtClean="0">
                <a:solidFill>
                  <a:srgbClr val="002060"/>
                </a:solidFill>
              </a:rPr>
              <a:t>To review </a:t>
            </a:r>
            <a:r>
              <a:rPr lang="en-GB" sz="2400" dirty="0" smtClean="0">
                <a:solidFill>
                  <a:srgbClr val="002060"/>
                </a:solidFill>
              </a:rPr>
              <a:t>and analyse </a:t>
            </a:r>
            <a:r>
              <a:rPr lang="en-GB" sz="2400" dirty="0" smtClean="0">
                <a:solidFill>
                  <a:srgbClr val="002060"/>
                </a:solidFill>
              </a:rPr>
              <a:t>the official water sector reactions </a:t>
            </a:r>
            <a:r>
              <a:rPr lang="en-GB" sz="2400" dirty="0" smtClean="0">
                <a:solidFill>
                  <a:srgbClr val="002060"/>
                </a:solidFill>
              </a:rPr>
              <a:t>and traditional </a:t>
            </a:r>
            <a:r>
              <a:rPr lang="en-GB" sz="2400" dirty="0" smtClean="0">
                <a:solidFill>
                  <a:srgbClr val="002060"/>
                </a:solidFill>
              </a:rPr>
              <a:t>communities response to past drought episodes </a:t>
            </a:r>
            <a:r>
              <a:rPr lang="en-GB" sz="2400" dirty="0" smtClean="0">
                <a:solidFill>
                  <a:srgbClr val="002060"/>
                </a:solidFill>
              </a:rPr>
              <a:t>and identification </a:t>
            </a:r>
            <a:r>
              <a:rPr lang="en-GB" sz="2400" dirty="0" smtClean="0">
                <a:solidFill>
                  <a:srgbClr val="002060"/>
                </a:solidFill>
              </a:rPr>
              <a:t>of lesson learnt and potential indigenous best practices in drought management.</a:t>
            </a:r>
            <a:endParaRPr lang="en-US" sz="2400" dirty="0" smtClean="0">
              <a:solidFill>
                <a:srgbClr val="002060"/>
              </a:solidFill>
            </a:endParaRPr>
          </a:p>
          <a:p>
            <a:pPr marL="457200" indent="-457200" algn="just">
              <a:buFont typeface="+mj-lt"/>
              <a:buAutoNum type="arabicPeriod"/>
            </a:pPr>
            <a:r>
              <a:rPr lang="en-GB" sz="2400" dirty="0" smtClean="0">
                <a:solidFill>
                  <a:srgbClr val="002060"/>
                </a:solidFill>
              </a:rPr>
              <a:t>To conceptually assess the socio-economic and environmental impacts of drought in SWIM-PCs including the identification of the most vulnerable socio-economic sectors and sensitive ecological systems.</a:t>
            </a: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pPr>
              <a:defRPr/>
            </a:pPr>
            <a:fld id="{2E762586-3314-4B20-A9BD-225CE5A59F38}"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55" descr="fasa-2"/>
          <p:cNvPicPr>
            <a:picLocks noChangeAspect="1" noChangeArrowheads="1"/>
          </p:cNvPicPr>
          <p:nvPr/>
        </p:nvPicPr>
        <p:blipFill>
          <a:blip r:embed="rId2" cstate="print"/>
          <a:srcRect l="1724" r="1611"/>
          <a:stretch>
            <a:fillRect/>
          </a:stretch>
        </p:blipFill>
        <p:spPr bwMode="auto">
          <a:xfrm>
            <a:off x="0" y="0"/>
            <a:ext cx="9144000" cy="1600200"/>
          </a:xfrm>
          <a:prstGeom prst="rect">
            <a:avLst/>
          </a:prstGeom>
          <a:noFill/>
          <a:ln w="9525">
            <a:noFill/>
            <a:miter lim="800000"/>
            <a:headEnd/>
            <a:tailEnd/>
          </a:ln>
        </p:spPr>
      </p:pic>
      <p:sp>
        <p:nvSpPr>
          <p:cNvPr id="2" name="Title 1"/>
          <p:cNvSpPr>
            <a:spLocks noGrp="1"/>
          </p:cNvSpPr>
          <p:nvPr>
            <p:ph type="title"/>
          </p:nvPr>
        </p:nvSpPr>
        <p:spPr>
          <a:xfrm>
            <a:off x="152400" y="152400"/>
            <a:ext cx="8839200" cy="1265238"/>
          </a:xfrm>
        </p:spPr>
        <p:txBody>
          <a:bodyPr/>
          <a:lstStyle/>
          <a:p>
            <a:pPr algn="just"/>
            <a:r>
              <a:rPr lang="en-GB" sz="2400" b="1" u="sng" cap="small" dirty="0" smtClean="0">
                <a:solidFill>
                  <a:schemeClr val="bg1"/>
                </a:solidFill>
              </a:rPr>
              <a:t>Activity </a:t>
            </a:r>
            <a:r>
              <a:rPr lang="en-GB" sz="2400" b="1" u="sng" cap="small" dirty="0" smtClean="0">
                <a:solidFill>
                  <a:schemeClr val="bg1"/>
                </a:solidFill>
              </a:rPr>
              <a:t>II</a:t>
            </a:r>
            <a:r>
              <a:rPr lang="en-GB" sz="2400" b="1" cap="small" dirty="0" smtClean="0">
                <a:solidFill>
                  <a:schemeClr val="bg1"/>
                </a:solidFill>
              </a:rPr>
              <a:t>:</a:t>
            </a:r>
            <a:r>
              <a:rPr lang="en-GB" sz="2400" b="1" cap="small" dirty="0" smtClean="0">
                <a:solidFill>
                  <a:schemeClr val="bg1"/>
                </a:solidFill>
              </a:rPr>
              <a:t>	</a:t>
            </a:r>
            <a:r>
              <a:rPr lang="en-GB" sz="2400" b="1" u="sng" dirty="0" smtClean="0">
                <a:solidFill>
                  <a:schemeClr val="bg1"/>
                </a:solidFill>
              </a:rPr>
              <a:t>Development of guidelines for drought mitigation policies </a:t>
            </a:r>
            <a:r>
              <a:rPr lang="en-GB" sz="2400" b="1" u="sng" dirty="0" smtClean="0">
                <a:solidFill>
                  <a:schemeClr val="bg1"/>
                </a:solidFill>
              </a:rPr>
              <a:t>&amp; assess </a:t>
            </a:r>
            <a:r>
              <a:rPr lang="en-GB" sz="2400" b="1" u="sng" dirty="0" smtClean="0">
                <a:solidFill>
                  <a:schemeClr val="bg1"/>
                </a:solidFill>
              </a:rPr>
              <a:t>institutional </a:t>
            </a:r>
            <a:r>
              <a:rPr lang="en-GB" sz="2400" b="1" u="sng" dirty="0" smtClean="0">
                <a:solidFill>
                  <a:schemeClr val="bg1"/>
                </a:solidFill>
              </a:rPr>
              <a:t>&amp; technical </a:t>
            </a:r>
            <a:r>
              <a:rPr lang="en-GB" sz="2400" b="1" u="sng" dirty="0" smtClean="0">
                <a:solidFill>
                  <a:schemeClr val="bg1"/>
                </a:solidFill>
              </a:rPr>
              <a:t>capacities available at the national </a:t>
            </a:r>
            <a:r>
              <a:rPr lang="en-GB" sz="2400" b="1" u="sng" dirty="0" smtClean="0">
                <a:solidFill>
                  <a:schemeClr val="bg1"/>
                </a:solidFill>
              </a:rPr>
              <a:t>level</a:t>
            </a:r>
            <a:r>
              <a:rPr lang="en-GB" sz="2400" b="1" dirty="0" smtClean="0">
                <a:solidFill>
                  <a:schemeClr val="bg1"/>
                </a:solidFill>
              </a:rPr>
              <a:t>. </a:t>
            </a:r>
            <a:r>
              <a:rPr lang="en-GB" sz="2400" b="1" cap="small" dirty="0" smtClean="0">
                <a:solidFill>
                  <a:schemeClr val="bg1"/>
                </a:solidFill>
              </a:rPr>
              <a:t>(2014</a:t>
            </a:r>
            <a:r>
              <a:rPr lang="en-GB" sz="2400" b="1" cap="small" dirty="0" smtClean="0">
                <a:solidFill>
                  <a:schemeClr val="bg1"/>
                </a:solidFill>
              </a:rPr>
              <a:t>)</a:t>
            </a:r>
            <a:endParaRPr lang="en-US" sz="2800" dirty="0">
              <a:solidFill>
                <a:schemeClr val="bg1"/>
              </a:solidFill>
            </a:endParaRPr>
          </a:p>
        </p:txBody>
      </p:sp>
      <p:sp>
        <p:nvSpPr>
          <p:cNvPr id="3" name="Content Placeholder 2"/>
          <p:cNvSpPr>
            <a:spLocks noGrp="1"/>
          </p:cNvSpPr>
          <p:nvPr>
            <p:ph idx="1"/>
          </p:nvPr>
        </p:nvSpPr>
        <p:spPr>
          <a:xfrm>
            <a:off x="152400" y="1600200"/>
            <a:ext cx="8839200" cy="4648200"/>
          </a:xfrm>
        </p:spPr>
        <p:txBody>
          <a:bodyPr/>
          <a:lstStyle/>
          <a:p>
            <a:pPr lvl="0" algn="just">
              <a:buFont typeface="+mj-lt"/>
              <a:buAutoNum type="arabicPeriod"/>
            </a:pPr>
            <a:r>
              <a:rPr lang="en-GB" sz="2400" dirty="0" smtClean="0">
                <a:solidFill>
                  <a:srgbClr val="002060"/>
                </a:solidFill>
              </a:rPr>
              <a:t>Review </a:t>
            </a:r>
            <a:r>
              <a:rPr lang="en-GB" sz="2400" dirty="0" smtClean="0">
                <a:solidFill>
                  <a:srgbClr val="002060"/>
                </a:solidFill>
              </a:rPr>
              <a:t>of best international drought management and mitigation practices that are based on drought risk rather than drought crisis management; </a:t>
            </a:r>
            <a:r>
              <a:rPr lang="en-GB" sz="2400" dirty="0" smtClean="0">
                <a:solidFill>
                  <a:srgbClr val="002060"/>
                </a:solidFill>
              </a:rPr>
              <a:t>&amp; analyse </a:t>
            </a:r>
            <a:r>
              <a:rPr lang="en-GB" sz="2400" dirty="0" smtClean="0">
                <a:solidFill>
                  <a:srgbClr val="002060"/>
                </a:solidFill>
              </a:rPr>
              <a:t>their compatibility to the SWIM-SM regional specificities.</a:t>
            </a:r>
            <a:endParaRPr lang="en-US" sz="2400" dirty="0" smtClean="0">
              <a:solidFill>
                <a:srgbClr val="002060"/>
              </a:solidFill>
            </a:endParaRPr>
          </a:p>
          <a:p>
            <a:pPr lvl="0" algn="just">
              <a:buFont typeface="+mj-lt"/>
              <a:buAutoNum type="arabicPeriod"/>
            </a:pPr>
            <a:r>
              <a:rPr lang="en-GB" sz="2400" dirty="0" smtClean="0">
                <a:solidFill>
                  <a:srgbClr val="002060"/>
                </a:solidFill>
              </a:rPr>
              <a:t>Develop </a:t>
            </a:r>
            <a:r>
              <a:rPr lang="en-GB" sz="2400" dirty="0" smtClean="0">
                <a:solidFill>
                  <a:srgbClr val="002060"/>
                </a:solidFill>
              </a:rPr>
              <a:t>a framework for drought mitigation policies that is built on international best practices </a:t>
            </a:r>
            <a:r>
              <a:rPr lang="en-GB" sz="2400" dirty="0" smtClean="0">
                <a:solidFill>
                  <a:srgbClr val="002060"/>
                </a:solidFill>
              </a:rPr>
              <a:t>utilizing </a:t>
            </a:r>
            <a:r>
              <a:rPr lang="en-GB" sz="2400" dirty="0" smtClean="0">
                <a:solidFill>
                  <a:srgbClr val="002060"/>
                </a:solidFill>
              </a:rPr>
              <a:t>an integrated approach encompassing relevant </a:t>
            </a:r>
            <a:r>
              <a:rPr lang="en-GB" sz="2400" dirty="0" smtClean="0">
                <a:solidFill>
                  <a:srgbClr val="002060"/>
                </a:solidFill>
              </a:rPr>
              <a:t>sectors. </a:t>
            </a:r>
            <a:endParaRPr lang="en-US" sz="2400" dirty="0" smtClean="0">
              <a:solidFill>
                <a:srgbClr val="002060"/>
              </a:solidFill>
            </a:endParaRPr>
          </a:p>
          <a:p>
            <a:pPr algn="just">
              <a:buFont typeface="+mj-lt"/>
              <a:buAutoNum type="arabicPeriod"/>
            </a:pPr>
            <a:r>
              <a:rPr lang="en-GB" sz="2400" dirty="0" smtClean="0">
                <a:solidFill>
                  <a:srgbClr val="002060"/>
                </a:solidFill>
              </a:rPr>
              <a:t>Knowledge map institutional and technical capacities available at the national level to identify the capacity building need for the better management of drought episodes with emphasis on tools </a:t>
            </a:r>
            <a:r>
              <a:rPr lang="en-GB" sz="2400" dirty="0" smtClean="0">
                <a:solidFill>
                  <a:srgbClr val="002060"/>
                </a:solidFill>
              </a:rPr>
              <a:t>&amp; techniques </a:t>
            </a:r>
            <a:r>
              <a:rPr lang="en-GB" sz="2400" dirty="0" smtClean="0">
                <a:solidFill>
                  <a:srgbClr val="002060"/>
                </a:solidFill>
              </a:rPr>
              <a:t>to reduce vulnerability of sensitive socio-economic sectors.</a:t>
            </a: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pPr>
              <a:defRPr/>
            </a:pPr>
            <a:fld id="{2E762586-3314-4B20-A9BD-225CE5A59F38}"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55" descr="fasa-2"/>
          <p:cNvPicPr>
            <a:picLocks noChangeAspect="1" noChangeArrowheads="1"/>
          </p:cNvPicPr>
          <p:nvPr/>
        </p:nvPicPr>
        <p:blipFill>
          <a:blip r:embed="rId2" cstate="print"/>
          <a:srcRect l="1724" r="1611"/>
          <a:stretch>
            <a:fillRect/>
          </a:stretch>
        </p:blipFill>
        <p:spPr bwMode="auto">
          <a:xfrm>
            <a:off x="0" y="0"/>
            <a:ext cx="9144000" cy="1676400"/>
          </a:xfrm>
          <a:prstGeom prst="rect">
            <a:avLst/>
          </a:prstGeom>
          <a:noFill/>
          <a:ln w="9525">
            <a:noFill/>
            <a:miter lim="800000"/>
            <a:headEnd/>
            <a:tailEnd/>
          </a:ln>
        </p:spPr>
      </p:pic>
      <p:sp>
        <p:nvSpPr>
          <p:cNvPr id="2" name="Title 1"/>
          <p:cNvSpPr>
            <a:spLocks noGrp="1"/>
          </p:cNvSpPr>
          <p:nvPr>
            <p:ph type="title"/>
          </p:nvPr>
        </p:nvSpPr>
        <p:spPr>
          <a:xfrm>
            <a:off x="304800" y="152400"/>
            <a:ext cx="8839200" cy="868362"/>
          </a:xfrm>
        </p:spPr>
        <p:txBody>
          <a:bodyPr/>
          <a:lstStyle/>
          <a:p>
            <a:pPr algn="l"/>
            <a:r>
              <a:rPr lang="en-GB" sz="2400" b="1" u="sng" cap="small" dirty="0" smtClean="0">
                <a:solidFill>
                  <a:schemeClr val="bg1"/>
                </a:solidFill>
              </a:rPr>
              <a:t>Activity </a:t>
            </a:r>
            <a:r>
              <a:rPr lang="en-GB" sz="2400" b="1" u="sng" cap="small" dirty="0" smtClean="0">
                <a:solidFill>
                  <a:schemeClr val="bg1"/>
                </a:solidFill>
              </a:rPr>
              <a:t>III</a:t>
            </a:r>
            <a:r>
              <a:rPr lang="en-GB" sz="2400" b="1" cap="small" dirty="0" smtClean="0">
                <a:solidFill>
                  <a:schemeClr val="bg1"/>
                </a:solidFill>
              </a:rPr>
              <a:t>:</a:t>
            </a:r>
            <a:r>
              <a:rPr lang="en-GB" sz="2400" b="1" cap="small" dirty="0" smtClean="0">
                <a:solidFill>
                  <a:schemeClr val="bg1"/>
                </a:solidFill>
              </a:rPr>
              <a:t>	</a:t>
            </a:r>
            <a:r>
              <a:rPr lang="en-GB" sz="2400" b="1" u="sng" cap="small" dirty="0" smtClean="0">
                <a:solidFill>
                  <a:schemeClr val="bg1"/>
                </a:solidFill>
              </a:rPr>
              <a:t>Convene A Regional Consultative Meeting to Validate Proposed Drought Management Policies and plans</a:t>
            </a:r>
            <a:r>
              <a:rPr lang="en-GB" sz="2400" b="1" cap="small" dirty="0" smtClean="0">
                <a:solidFill>
                  <a:schemeClr val="bg1"/>
                </a:solidFill>
              </a:rPr>
              <a:t>. (2014</a:t>
            </a:r>
            <a:r>
              <a:rPr lang="en-GB" sz="2400" b="1" cap="small" dirty="0" smtClean="0">
                <a:solidFill>
                  <a:schemeClr val="bg1"/>
                </a:solidFill>
              </a:rPr>
              <a:t>) </a:t>
            </a:r>
            <a:endParaRPr lang="en-US" sz="2800" b="1" dirty="0">
              <a:solidFill>
                <a:schemeClr val="bg1"/>
              </a:solidFill>
            </a:endParaRPr>
          </a:p>
        </p:txBody>
      </p:sp>
      <p:sp>
        <p:nvSpPr>
          <p:cNvPr id="3" name="Content Placeholder 2"/>
          <p:cNvSpPr>
            <a:spLocks noGrp="1"/>
          </p:cNvSpPr>
          <p:nvPr>
            <p:ph idx="1"/>
          </p:nvPr>
        </p:nvSpPr>
        <p:spPr>
          <a:xfrm>
            <a:off x="228600" y="1752600"/>
            <a:ext cx="8763000" cy="4114800"/>
          </a:xfrm>
        </p:spPr>
        <p:txBody>
          <a:bodyPr/>
          <a:lstStyle/>
          <a:p>
            <a:pPr marL="514350" lvl="0" indent="-514350" algn="just">
              <a:buFont typeface="+mj-lt"/>
              <a:buAutoNum type="arabicPeriod"/>
            </a:pPr>
            <a:r>
              <a:rPr lang="en-GB" sz="2800" dirty="0" smtClean="0">
                <a:solidFill>
                  <a:srgbClr val="002060"/>
                </a:solidFill>
              </a:rPr>
              <a:t>Convene a </a:t>
            </a:r>
            <a:r>
              <a:rPr lang="en-GB" sz="2800" dirty="0" smtClean="0">
                <a:solidFill>
                  <a:srgbClr val="002060"/>
                </a:solidFill>
              </a:rPr>
              <a:t>regional consultative meeting for water </a:t>
            </a:r>
            <a:r>
              <a:rPr lang="en-GB" sz="2800" dirty="0" smtClean="0">
                <a:solidFill>
                  <a:srgbClr val="002060"/>
                </a:solidFill>
              </a:rPr>
              <a:t>&amp; environment </a:t>
            </a:r>
            <a:r>
              <a:rPr lang="en-GB" sz="2800" dirty="0" smtClean="0">
                <a:solidFill>
                  <a:srgbClr val="002060"/>
                </a:solidFill>
              </a:rPr>
              <a:t>stakeholders including international and regional experts on drought management to review, deliberate, discuss, propose amendments, validate and approve the proposed drought management policies for the SWIM-SM region. </a:t>
            </a:r>
            <a:r>
              <a:rPr lang="en-GB" sz="2800" dirty="0" smtClean="0">
                <a:solidFill>
                  <a:srgbClr val="002060"/>
                </a:solidFill>
              </a:rPr>
              <a:t> The </a:t>
            </a:r>
            <a:r>
              <a:rPr lang="en-GB" sz="2800" dirty="0" smtClean="0">
                <a:solidFill>
                  <a:srgbClr val="002060"/>
                </a:solidFill>
              </a:rPr>
              <a:t>meeting is expected to identify the areas in need for capacity building and pave the road for future regional activities to better manage drought </a:t>
            </a:r>
            <a:r>
              <a:rPr lang="en-GB" sz="2800" dirty="0" smtClean="0">
                <a:solidFill>
                  <a:srgbClr val="002060"/>
                </a:solidFill>
              </a:rPr>
              <a:t>&amp; reduce </a:t>
            </a:r>
            <a:r>
              <a:rPr lang="en-GB" sz="2800" dirty="0" smtClean="0">
                <a:solidFill>
                  <a:srgbClr val="002060"/>
                </a:solidFill>
              </a:rPr>
              <a:t>communities’ vulnerability.  </a:t>
            </a:r>
            <a:endParaRPr lang="en-US" sz="2800" dirty="0" smtClean="0">
              <a:solidFill>
                <a:srgbClr val="002060"/>
              </a:solidFill>
            </a:endParaRPr>
          </a:p>
          <a:p>
            <a:endParaRPr lang="en-US" sz="2400" dirty="0"/>
          </a:p>
        </p:txBody>
      </p:sp>
      <p:sp>
        <p:nvSpPr>
          <p:cNvPr id="4" name="Slide Number Placeholder 3"/>
          <p:cNvSpPr>
            <a:spLocks noGrp="1"/>
          </p:cNvSpPr>
          <p:nvPr>
            <p:ph type="sldNum" sz="quarter" idx="12"/>
          </p:nvPr>
        </p:nvSpPr>
        <p:spPr/>
        <p:txBody>
          <a:bodyPr/>
          <a:lstStyle/>
          <a:p>
            <a:pPr>
              <a:defRPr/>
            </a:pPr>
            <a:fld id="{2E762586-3314-4B20-A9BD-225CE5A59F38}"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55" descr="fasa-2"/>
          <p:cNvPicPr>
            <a:picLocks noChangeAspect="1" noChangeArrowheads="1"/>
          </p:cNvPicPr>
          <p:nvPr/>
        </p:nvPicPr>
        <p:blipFill>
          <a:blip r:embed="rId2" cstate="print"/>
          <a:srcRect l="1724" r="1611"/>
          <a:stretch>
            <a:fillRect/>
          </a:stretch>
        </p:blipFill>
        <p:spPr bwMode="auto">
          <a:xfrm>
            <a:off x="0" y="0"/>
            <a:ext cx="9144000" cy="1447800"/>
          </a:xfrm>
          <a:prstGeom prst="rect">
            <a:avLst/>
          </a:prstGeom>
          <a:noFill/>
          <a:ln w="9525">
            <a:noFill/>
            <a:miter lim="800000"/>
            <a:headEnd/>
            <a:tailEnd/>
          </a:ln>
        </p:spPr>
      </p:pic>
      <p:sp>
        <p:nvSpPr>
          <p:cNvPr id="2" name="Title 1"/>
          <p:cNvSpPr>
            <a:spLocks noGrp="1"/>
          </p:cNvSpPr>
          <p:nvPr>
            <p:ph type="title"/>
          </p:nvPr>
        </p:nvSpPr>
        <p:spPr>
          <a:xfrm>
            <a:off x="228600" y="0"/>
            <a:ext cx="8763000" cy="990600"/>
          </a:xfrm>
        </p:spPr>
        <p:txBody>
          <a:bodyPr/>
          <a:lstStyle/>
          <a:p>
            <a:pPr algn="l"/>
            <a:r>
              <a:rPr lang="en-GB" sz="2400" b="1" u="sng" cap="small" dirty="0" smtClean="0">
                <a:solidFill>
                  <a:schemeClr val="bg1"/>
                </a:solidFill>
              </a:rPr>
              <a:t>Activity IV</a:t>
            </a:r>
            <a:r>
              <a:rPr lang="en-GB" sz="2400" b="1" cap="small" dirty="0" smtClean="0">
                <a:solidFill>
                  <a:schemeClr val="bg1"/>
                </a:solidFill>
              </a:rPr>
              <a:t>:	</a:t>
            </a:r>
            <a:r>
              <a:rPr lang="en-GB" sz="2400" b="1" u="sng" cap="small" dirty="0" smtClean="0">
                <a:solidFill>
                  <a:schemeClr val="bg1"/>
                </a:solidFill>
              </a:rPr>
              <a:t>Develop Capacity of Water &amp; Environment Stakeholders for Better Management of Drought Episodes</a:t>
            </a:r>
            <a:r>
              <a:rPr lang="en-GB" sz="2400" b="1" cap="small" dirty="0" smtClean="0">
                <a:solidFill>
                  <a:schemeClr val="bg1"/>
                </a:solidFill>
              </a:rPr>
              <a:t>. (2014</a:t>
            </a:r>
            <a:r>
              <a:rPr lang="en-GB" sz="2400" b="1" cap="small" dirty="0" smtClean="0">
                <a:solidFill>
                  <a:schemeClr val="bg1"/>
                </a:solidFill>
              </a:rPr>
              <a:t>)</a:t>
            </a:r>
            <a:endParaRPr lang="en-US" sz="2400" dirty="0">
              <a:solidFill>
                <a:schemeClr val="bg1"/>
              </a:solidFill>
            </a:endParaRPr>
          </a:p>
        </p:txBody>
      </p:sp>
      <p:sp>
        <p:nvSpPr>
          <p:cNvPr id="3" name="Content Placeholder 2"/>
          <p:cNvSpPr>
            <a:spLocks noGrp="1"/>
          </p:cNvSpPr>
          <p:nvPr>
            <p:ph idx="1"/>
          </p:nvPr>
        </p:nvSpPr>
        <p:spPr>
          <a:xfrm>
            <a:off x="228600" y="1447800"/>
            <a:ext cx="8763000" cy="4953000"/>
          </a:xfrm>
        </p:spPr>
        <p:txBody>
          <a:bodyPr/>
          <a:lstStyle/>
          <a:p>
            <a:pPr algn="just">
              <a:buNone/>
            </a:pPr>
            <a:r>
              <a:rPr lang="en-GB" sz="2000" dirty="0" smtClean="0">
                <a:solidFill>
                  <a:srgbClr val="002060"/>
                </a:solidFill>
              </a:rPr>
              <a:t>      </a:t>
            </a:r>
            <a:r>
              <a:rPr lang="en-GB" sz="2400" dirty="0" smtClean="0">
                <a:solidFill>
                  <a:srgbClr val="002060"/>
                </a:solidFill>
              </a:rPr>
              <a:t>A </a:t>
            </a:r>
            <a:r>
              <a:rPr lang="en-GB" sz="2400" dirty="0" smtClean="0">
                <a:solidFill>
                  <a:srgbClr val="002060"/>
                </a:solidFill>
              </a:rPr>
              <a:t>capacity development </a:t>
            </a:r>
            <a:r>
              <a:rPr lang="en-GB" sz="2400" dirty="0" smtClean="0">
                <a:solidFill>
                  <a:srgbClr val="002060"/>
                </a:solidFill>
              </a:rPr>
              <a:t>program is </a:t>
            </a:r>
            <a:r>
              <a:rPr lang="en-GB" sz="2400" dirty="0" smtClean="0">
                <a:solidFill>
                  <a:srgbClr val="002060"/>
                </a:solidFill>
              </a:rPr>
              <a:t>planned to train water officials on the fundamentals of drought management and best practices from around the </a:t>
            </a:r>
            <a:r>
              <a:rPr lang="en-GB" sz="2400" dirty="0" smtClean="0">
                <a:solidFill>
                  <a:srgbClr val="002060"/>
                </a:solidFill>
              </a:rPr>
              <a:t>world. </a:t>
            </a:r>
            <a:r>
              <a:rPr lang="en-GB" sz="2400" dirty="0" smtClean="0">
                <a:solidFill>
                  <a:srgbClr val="002060"/>
                </a:solidFill>
              </a:rPr>
              <a:t>This will encompass:</a:t>
            </a:r>
            <a:endParaRPr lang="en-US" sz="2400" dirty="0" smtClean="0">
              <a:solidFill>
                <a:srgbClr val="002060"/>
              </a:solidFill>
            </a:endParaRPr>
          </a:p>
          <a:p>
            <a:pPr marL="457200" lvl="0" indent="-457200" algn="just">
              <a:buFont typeface="+mj-lt"/>
              <a:buAutoNum type="arabicPeriod"/>
            </a:pPr>
            <a:r>
              <a:rPr lang="en-GB" sz="2400" dirty="0" smtClean="0">
                <a:solidFill>
                  <a:srgbClr val="002060"/>
                </a:solidFill>
              </a:rPr>
              <a:t>the organization and convening of a capacity development workshop on potential impacts of drought episodes on drought sensitive sectors, mitigation measures and tools, methods for reduction of communities’ vulnerability, mobilization of resources for drought contingency plans, etc. </a:t>
            </a:r>
            <a:endParaRPr lang="en-US" sz="2400" dirty="0" smtClean="0">
              <a:solidFill>
                <a:srgbClr val="002060"/>
              </a:solidFill>
            </a:endParaRPr>
          </a:p>
          <a:p>
            <a:pPr marL="457200" indent="-457200" algn="just">
              <a:buFont typeface="+mj-lt"/>
              <a:buAutoNum type="arabicPeriod"/>
            </a:pPr>
            <a:r>
              <a:rPr lang="en-GB" sz="2400" dirty="0" smtClean="0">
                <a:solidFill>
                  <a:srgbClr val="002060"/>
                </a:solidFill>
              </a:rPr>
              <a:t>Organization of 10 days study tours in European countries with experience in planning and managing drought episodes and adaptation of the water sector to climate change.</a:t>
            </a: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pPr>
              <a:defRPr/>
            </a:pPr>
            <a:fld id="{2E762586-3314-4B20-A9BD-225CE5A59F38}"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214313" y="4357688"/>
            <a:ext cx="3746500" cy="858837"/>
          </a:xfrm>
          <a:prstGeom prst="rect">
            <a:avLst/>
          </a:prstGeom>
          <a:noFill/>
          <a:ln w="9525">
            <a:noFill/>
            <a:miter lim="800000"/>
            <a:headEnd/>
            <a:tailEnd/>
          </a:ln>
        </p:spPr>
        <p:txBody>
          <a:bodyPr anchor="ctr"/>
          <a:lstStyle/>
          <a:p>
            <a:pPr algn="ctr">
              <a:lnSpc>
                <a:spcPct val="70000"/>
              </a:lnSpc>
              <a:spcBef>
                <a:spcPct val="50000"/>
              </a:spcBef>
              <a:defRPr/>
            </a:pPr>
            <a:r>
              <a:rPr lang="ar-SA" sz="4000" dirty="0">
                <a:solidFill>
                  <a:srgbClr val="C00000"/>
                </a:solidFill>
                <a:effectLst>
                  <a:outerShdw blurRad="38100" dist="38100" dir="2700000" algn="tl">
                    <a:srgbClr val="000000">
                      <a:alpha val="43137"/>
                    </a:srgbClr>
                  </a:outerShdw>
                </a:effectLst>
                <a:latin typeface="Helv"/>
                <a:cs typeface="Times New Roman" pitchFamily="18" charset="0"/>
              </a:rPr>
              <a:t>مع خالص شكري وامتناني</a:t>
            </a:r>
            <a:endParaRPr lang="en-US" sz="4000" dirty="0">
              <a:solidFill>
                <a:srgbClr val="C00000"/>
              </a:solidFill>
              <a:effectLst>
                <a:outerShdw blurRad="38100" dist="38100" dir="2700000" algn="tl">
                  <a:srgbClr val="000000">
                    <a:alpha val="43137"/>
                  </a:srgbClr>
                </a:outerShdw>
              </a:effectLst>
              <a:latin typeface="Helv"/>
              <a:cs typeface="Times New Roman" pitchFamily="18" charset="0"/>
            </a:endParaRPr>
          </a:p>
        </p:txBody>
      </p:sp>
      <p:sp>
        <p:nvSpPr>
          <p:cNvPr id="63490" name="Text Box 8"/>
          <p:cNvSpPr txBox="1">
            <a:spLocks noChangeArrowheads="1"/>
          </p:cNvSpPr>
          <p:nvPr/>
        </p:nvSpPr>
        <p:spPr bwMode="auto">
          <a:xfrm>
            <a:off x="0" y="6140450"/>
            <a:ext cx="9144000" cy="641350"/>
          </a:xfrm>
          <a:prstGeom prst="rect">
            <a:avLst/>
          </a:prstGeom>
          <a:noFill/>
          <a:ln w="9525">
            <a:noFill/>
            <a:miter lim="800000"/>
            <a:headEnd/>
            <a:tailEnd/>
          </a:ln>
        </p:spPr>
        <p:txBody>
          <a:bodyPr>
            <a:spAutoFit/>
          </a:bodyPr>
          <a:lstStyle/>
          <a:p>
            <a:pPr algn="ctr"/>
            <a:r>
              <a:rPr lang="en-US" sz="1800" b="0" i="1">
                <a:solidFill>
                  <a:srgbClr val="0070C0"/>
                </a:solidFill>
              </a:rPr>
              <a:t>For additional information please contact: </a:t>
            </a:r>
          </a:p>
          <a:p>
            <a:pPr algn="ctr"/>
            <a:r>
              <a:rPr lang="en-US" sz="1800" b="0" i="1">
                <a:solidFill>
                  <a:srgbClr val="0070C0"/>
                </a:solidFill>
              </a:rPr>
              <a:t>Sustainable Water Integrated Management – Support Mechanism: info@swim-sm.eu</a:t>
            </a:r>
          </a:p>
        </p:txBody>
      </p:sp>
      <p:sp>
        <p:nvSpPr>
          <p:cNvPr id="9220" name="Text Box 9"/>
          <p:cNvSpPr txBox="1">
            <a:spLocks noChangeArrowheads="1"/>
          </p:cNvSpPr>
          <p:nvPr/>
        </p:nvSpPr>
        <p:spPr bwMode="auto">
          <a:xfrm>
            <a:off x="2000250" y="1428750"/>
            <a:ext cx="5357813" cy="1570038"/>
          </a:xfrm>
          <a:prstGeom prst="rect">
            <a:avLst/>
          </a:prstGeom>
          <a:noFill/>
          <a:ln w="9525">
            <a:noFill/>
            <a:miter lim="800000"/>
            <a:headEnd/>
            <a:tailEnd/>
          </a:ln>
        </p:spPr>
        <p:txBody>
          <a:bodyPr>
            <a:spAutoFit/>
          </a:bodyPr>
          <a:lstStyle/>
          <a:p>
            <a:pPr algn="ctr">
              <a:defRPr/>
            </a:pPr>
            <a:r>
              <a:rPr lang="en-US" sz="4800" dirty="0">
                <a:solidFill>
                  <a:srgbClr val="C00000"/>
                </a:solidFill>
                <a:effectLst>
                  <a:outerShdw blurRad="38100" dist="38100" dir="2700000" algn="tl">
                    <a:srgbClr val="000000">
                      <a:alpha val="43137"/>
                    </a:srgbClr>
                  </a:outerShdw>
                </a:effectLst>
                <a:latin typeface="Blackadder ITC" pitchFamily="82" charset="0"/>
                <a:cs typeface="Times New Roman" pitchFamily="18" charset="0"/>
              </a:rPr>
              <a:t>Thank you </a:t>
            </a:r>
          </a:p>
          <a:p>
            <a:pPr algn="ctr">
              <a:defRPr/>
            </a:pPr>
            <a:r>
              <a:rPr lang="en-US" sz="4800" dirty="0">
                <a:solidFill>
                  <a:srgbClr val="C00000"/>
                </a:solidFill>
                <a:effectLst>
                  <a:outerShdw blurRad="38100" dist="38100" dir="2700000" algn="tl">
                    <a:srgbClr val="000000">
                      <a:alpha val="43137"/>
                    </a:srgbClr>
                  </a:outerShdw>
                </a:effectLst>
                <a:latin typeface="Blackadder ITC" pitchFamily="82" charset="0"/>
                <a:cs typeface="Times New Roman" pitchFamily="18" charset="0"/>
              </a:rPr>
              <a:t>for your kind attention</a:t>
            </a:r>
          </a:p>
        </p:txBody>
      </p:sp>
      <p:sp>
        <p:nvSpPr>
          <p:cNvPr id="9221" name="Text Box 10"/>
          <p:cNvSpPr txBox="1">
            <a:spLocks noChangeArrowheads="1"/>
          </p:cNvSpPr>
          <p:nvPr/>
        </p:nvSpPr>
        <p:spPr bwMode="auto">
          <a:xfrm>
            <a:off x="5857875" y="4000500"/>
            <a:ext cx="3048000" cy="1446213"/>
          </a:xfrm>
          <a:prstGeom prst="rect">
            <a:avLst/>
          </a:prstGeom>
          <a:noFill/>
          <a:ln w="9525">
            <a:noFill/>
            <a:miter lim="800000"/>
            <a:headEnd/>
            <a:tailEnd/>
          </a:ln>
        </p:spPr>
        <p:txBody>
          <a:bodyPr>
            <a:spAutoFit/>
          </a:bodyPr>
          <a:lstStyle/>
          <a:p>
            <a:pPr algn="ctr">
              <a:defRPr/>
            </a:pPr>
            <a:r>
              <a:rPr lang="fr-FR" sz="4400" dirty="0">
                <a:solidFill>
                  <a:srgbClr val="C00000"/>
                </a:solidFill>
                <a:effectLst>
                  <a:outerShdw blurRad="38100" dist="38100" dir="2700000" algn="tl">
                    <a:srgbClr val="000000">
                      <a:alpha val="43137"/>
                    </a:srgbClr>
                  </a:outerShdw>
                </a:effectLst>
                <a:latin typeface="Blackadder ITC" pitchFamily="82" charset="0"/>
                <a:cs typeface="Times New Roman" pitchFamily="18" charset="0"/>
              </a:rPr>
              <a:t>Merci pour </a:t>
            </a:r>
          </a:p>
          <a:p>
            <a:pPr algn="ctr">
              <a:defRPr/>
            </a:pPr>
            <a:r>
              <a:rPr lang="fr-FR" sz="4400" dirty="0">
                <a:solidFill>
                  <a:srgbClr val="C00000"/>
                </a:solidFill>
                <a:effectLst>
                  <a:outerShdw blurRad="38100" dist="38100" dir="2700000" algn="tl">
                    <a:srgbClr val="000000">
                      <a:alpha val="43137"/>
                    </a:srgbClr>
                  </a:outerShdw>
                </a:effectLst>
                <a:latin typeface="Blackadder ITC" pitchFamily="82" charset="0"/>
                <a:cs typeface="Times New Roman" pitchFamily="18" charset="0"/>
              </a:rPr>
              <a:t>votre attention</a:t>
            </a:r>
          </a:p>
        </p:txBody>
      </p:sp>
      <p:pic>
        <p:nvPicPr>
          <p:cNvPr id="63493" name="Picture 1055" descr="fasa-2"/>
          <p:cNvPicPr>
            <a:picLocks noChangeAspect="1" noChangeArrowheads="1"/>
          </p:cNvPicPr>
          <p:nvPr/>
        </p:nvPicPr>
        <p:blipFill>
          <a:blip r:embed="rId3" cstate="print"/>
          <a:srcRect l="1724" r="1611"/>
          <a:stretch>
            <a:fillRect/>
          </a:stretch>
        </p:blipFill>
        <p:spPr bwMode="auto">
          <a:xfrm>
            <a:off x="0" y="0"/>
            <a:ext cx="9144000" cy="1214438"/>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DAE8E6D8-C6D0-4255-A618-B800C334CEC8}" type="slidenum">
              <a:rPr lang="ar-SA" smtClean="0"/>
              <a:pPr>
                <a:defRPr/>
              </a:pPr>
              <a:t>15</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55" descr="fasa-2"/>
          <p:cNvPicPr>
            <a:picLocks noChangeAspect="1" noChangeArrowheads="1"/>
          </p:cNvPicPr>
          <p:nvPr/>
        </p:nvPicPr>
        <p:blipFill>
          <a:blip r:embed="rId2" cstate="print"/>
          <a:srcRect l="1724" r="1611"/>
          <a:stretch>
            <a:fillRect/>
          </a:stretch>
        </p:blipFill>
        <p:spPr bwMode="auto">
          <a:xfrm>
            <a:off x="0" y="0"/>
            <a:ext cx="9144000" cy="1214438"/>
          </a:xfrm>
          <a:prstGeom prst="rect">
            <a:avLst/>
          </a:prstGeom>
          <a:noFill/>
          <a:ln w="9525">
            <a:noFill/>
            <a:miter lim="800000"/>
            <a:headEnd/>
            <a:tailEnd/>
          </a:ln>
        </p:spPr>
      </p:pic>
      <p:sp>
        <p:nvSpPr>
          <p:cNvPr id="2" name="Title 1"/>
          <p:cNvSpPr>
            <a:spLocks noGrp="1"/>
          </p:cNvSpPr>
          <p:nvPr>
            <p:ph type="title"/>
          </p:nvPr>
        </p:nvSpPr>
        <p:spPr>
          <a:xfrm>
            <a:off x="457200" y="0"/>
            <a:ext cx="8229600" cy="990600"/>
          </a:xfrm>
        </p:spPr>
        <p:txBody>
          <a:bodyPr/>
          <a:lstStyle/>
          <a:p>
            <a:r>
              <a:rPr lang="en-US" sz="3600" b="1" dirty="0" smtClean="0">
                <a:solidFill>
                  <a:schemeClr val="bg1"/>
                </a:solidFill>
              </a:rPr>
              <a:t>BRIEF </a:t>
            </a:r>
            <a:r>
              <a:rPr lang="en-US" sz="3600" b="1" dirty="0" smtClean="0">
                <a:solidFill>
                  <a:schemeClr val="bg1"/>
                </a:solidFill>
              </a:rPr>
              <a:t>REMINDER OF 2012 ACTIVITIES</a:t>
            </a:r>
            <a:endParaRPr lang="en-US" sz="3600" b="1" dirty="0">
              <a:solidFill>
                <a:schemeClr val="bg1"/>
              </a:solidFill>
            </a:endParaRPr>
          </a:p>
        </p:txBody>
      </p:sp>
      <p:sp>
        <p:nvSpPr>
          <p:cNvPr id="3" name="Content Placeholder 2"/>
          <p:cNvSpPr>
            <a:spLocks noGrp="1"/>
          </p:cNvSpPr>
          <p:nvPr>
            <p:ph idx="1"/>
          </p:nvPr>
        </p:nvSpPr>
        <p:spPr>
          <a:xfrm>
            <a:off x="152400" y="1600200"/>
            <a:ext cx="8991600" cy="5029200"/>
          </a:xfrm>
        </p:spPr>
        <p:txBody>
          <a:bodyPr/>
          <a:lstStyle/>
          <a:p>
            <a:pPr algn="just">
              <a:buNone/>
            </a:pPr>
            <a:r>
              <a:rPr lang="en-US" sz="2400" dirty="0" smtClean="0">
                <a:solidFill>
                  <a:srgbClr val="002060"/>
                </a:solidFill>
              </a:rPr>
              <a:t>     </a:t>
            </a:r>
            <a:r>
              <a:rPr lang="en-US" sz="2800" dirty="0" smtClean="0">
                <a:solidFill>
                  <a:srgbClr val="002060"/>
                </a:solidFill>
              </a:rPr>
              <a:t>Within the context of </a:t>
            </a:r>
            <a:r>
              <a:rPr lang="en-US" sz="2800" dirty="0" smtClean="0">
                <a:solidFill>
                  <a:srgbClr val="002060"/>
                </a:solidFill>
              </a:rPr>
              <a:t>no-regret action for CC adaptation, SWIM-SM </a:t>
            </a:r>
            <a:r>
              <a:rPr lang="en-US" sz="2800" dirty="0" smtClean="0">
                <a:solidFill>
                  <a:srgbClr val="002060"/>
                </a:solidFill>
              </a:rPr>
              <a:t>implemented in 2012 </a:t>
            </a:r>
            <a:r>
              <a:rPr lang="en-US" sz="2800" dirty="0" smtClean="0">
                <a:solidFill>
                  <a:srgbClr val="002060"/>
                </a:solidFill>
              </a:rPr>
              <a:t>three activities</a:t>
            </a:r>
            <a:r>
              <a:rPr lang="en-US" sz="2800" dirty="0" smtClean="0">
                <a:solidFill>
                  <a:srgbClr val="002060"/>
                </a:solidFill>
              </a:rPr>
              <a:t>:</a:t>
            </a:r>
          </a:p>
          <a:p>
            <a:pPr marL="457200" lvl="0" indent="-457200" algn="just">
              <a:buFont typeface="+mj-lt"/>
              <a:buAutoNum type="arabicPeriod"/>
            </a:pPr>
            <a:r>
              <a:rPr lang="en-US" sz="2400" dirty="0" smtClean="0">
                <a:solidFill>
                  <a:srgbClr val="002060"/>
                </a:solidFill>
              </a:rPr>
              <a:t>Production of </a:t>
            </a:r>
            <a:r>
              <a:rPr lang="el-GR" sz="2400" dirty="0" smtClean="0">
                <a:solidFill>
                  <a:srgbClr val="002060"/>
                </a:solidFill>
              </a:rPr>
              <a:t>a report entitled "Development of Guidelines for Mainstreaming </a:t>
            </a:r>
            <a:r>
              <a:rPr lang="el-GR" sz="2400" dirty="0" smtClean="0">
                <a:solidFill>
                  <a:srgbClr val="002060"/>
                </a:solidFill>
              </a:rPr>
              <a:t>C</a:t>
            </a:r>
            <a:r>
              <a:rPr lang="en-US" sz="2400" dirty="0" smtClean="0">
                <a:solidFill>
                  <a:srgbClr val="002060"/>
                </a:solidFill>
              </a:rPr>
              <a:t>C</a:t>
            </a:r>
            <a:r>
              <a:rPr lang="el-GR" sz="2400" dirty="0" smtClean="0">
                <a:solidFill>
                  <a:srgbClr val="002060"/>
                </a:solidFill>
              </a:rPr>
              <a:t> </a:t>
            </a:r>
            <a:r>
              <a:rPr lang="el-GR" sz="2400" dirty="0" smtClean="0">
                <a:solidFill>
                  <a:srgbClr val="002060"/>
                </a:solidFill>
              </a:rPr>
              <a:t>No-regret actions into IWRM Policies</a:t>
            </a:r>
            <a:r>
              <a:rPr lang="el-GR" sz="2400" dirty="0" smtClean="0">
                <a:solidFill>
                  <a:srgbClr val="002060"/>
                </a:solidFill>
              </a:rPr>
              <a:t>”. </a:t>
            </a:r>
            <a:endParaRPr lang="en-US" sz="2400" dirty="0" smtClean="0">
              <a:solidFill>
                <a:srgbClr val="002060"/>
              </a:solidFill>
            </a:endParaRPr>
          </a:p>
          <a:p>
            <a:pPr marL="457200" lvl="0" indent="-457200" algn="just">
              <a:buFont typeface="+mj-lt"/>
              <a:buAutoNum type="arabicPeriod"/>
            </a:pPr>
            <a:r>
              <a:rPr lang="en-US" sz="2400" dirty="0" smtClean="0">
                <a:solidFill>
                  <a:srgbClr val="002060"/>
                </a:solidFill>
              </a:rPr>
              <a:t>Organized a training workshop to develop </a:t>
            </a:r>
            <a:r>
              <a:rPr lang="el-GR" sz="2400" dirty="0" smtClean="0">
                <a:solidFill>
                  <a:srgbClr val="002060"/>
                </a:solidFill>
              </a:rPr>
              <a:t>the capacity of </a:t>
            </a:r>
            <a:r>
              <a:rPr lang="en-US" sz="2400" dirty="0" smtClean="0">
                <a:solidFill>
                  <a:srgbClr val="002060"/>
                </a:solidFill>
              </a:rPr>
              <a:t>water </a:t>
            </a:r>
            <a:r>
              <a:rPr lang="en-US" sz="2400" dirty="0" smtClean="0">
                <a:solidFill>
                  <a:srgbClr val="002060"/>
                </a:solidFill>
              </a:rPr>
              <a:t>&amp; environment </a:t>
            </a:r>
            <a:r>
              <a:rPr lang="en-US" sz="2400" dirty="0" smtClean="0">
                <a:solidFill>
                  <a:srgbClr val="002060"/>
                </a:solidFill>
              </a:rPr>
              <a:t>professionals in SWIM-SM </a:t>
            </a:r>
            <a:r>
              <a:rPr lang="el-GR" sz="2400" dirty="0" smtClean="0">
                <a:solidFill>
                  <a:srgbClr val="002060"/>
                </a:solidFill>
              </a:rPr>
              <a:t>PCs to undertake </a:t>
            </a:r>
            <a:r>
              <a:rPr lang="el-GR" sz="2400" dirty="0" smtClean="0">
                <a:solidFill>
                  <a:srgbClr val="002060"/>
                </a:solidFill>
              </a:rPr>
              <a:t>precautionary </a:t>
            </a:r>
            <a:r>
              <a:rPr lang="el-GR" sz="2400" dirty="0" smtClean="0">
                <a:solidFill>
                  <a:srgbClr val="002060"/>
                </a:solidFill>
              </a:rPr>
              <a:t>measures towards the adaptation of the water sector to potential negative impacts of </a:t>
            </a:r>
            <a:r>
              <a:rPr lang="en-US" sz="2400" dirty="0" smtClean="0">
                <a:solidFill>
                  <a:srgbClr val="002060"/>
                </a:solidFill>
              </a:rPr>
              <a:t>CC including </a:t>
            </a:r>
            <a:r>
              <a:rPr lang="en-US" sz="2400" u="sng" dirty="0" smtClean="0">
                <a:solidFill>
                  <a:srgbClr val="002060"/>
                </a:solidFill>
              </a:rPr>
              <a:t>drought</a:t>
            </a:r>
            <a:r>
              <a:rPr lang="en-US" sz="2400" dirty="0" smtClean="0">
                <a:solidFill>
                  <a:srgbClr val="002060"/>
                </a:solidFill>
              </a:rPr>
              <a:t>.</a:t>
            </a:r>
          </a:p>
          <a:p>
            <a:pPr marL="457200" indent="-457200" algn="just">
              <a:buFont typeface="+mj-lt"/>
              <a:buAutoNum type="arabicPeriod"/>
            </a:pPr>
            <a:r>
              <a:rPr lang="en-US" sz="2400" dirty="0" smtClean="0">
                <a:solidFill>
                  <a:srgbClr val="002060"/>
                </a:solidFill>
              </a:rPr>
              <a:t>Identification and catering of no-regret actions for the water sectors in Jordan and oPt to adapt to projected impacts of climate change with </a:t>
            </a:r>
            <a:r>
              <a:rPr lang="en-US" sz="2400" dirty="0" smtClean="0">
                <a:solidFill>
                  <a:srgbClr val="002060"/>
                </a:solidFill>
              </a:rPr>
              <a:t>emphasis </a:t>
            </a:r>
            <a:r>
              <a:rPr lang="en-US" sz="2400" dirty="0" smtClean="0">
                <a:solidFill>
                  <a:srgbClr val="002060"/>
                </a:solidFill>
              </a:rPr>
              <a:t>on </a:t>
            </a:r>
            <a:r>
              <a:rPr lang="en-US" sz="2400" u="sng" dirty="0" smtClean="0">
                <a:solidFill>
                  <a:srgbClr val="002060"/>
                </a:solidFill>
              </a:rPr>
              <a:t>drought</a:t>
            </a:r>
            <a:r>
              <a:rPr lang="en-US" sz="2400" dirty="0" smtClean="0">
                <a:solidFill>
                  <a:srgbClr val="002060"/>
                </a:solidFill>
              </a:rPr>
              <a:t> </a:t>
            </a:r>
            <a:r>
              <a:rPr lang="en-US" sz="2400" dirty="0" smtClean="0">
                <a:solidFill>
                  <a:srgbClr val="002060"/>
                </a:solidFill>
              </a:rPr>
              <a:t>&amp; flood </a:t>
            </a:r>
            <a:r>
              <a:rPr lang="en-US" sz="2400" dirty="0" smtClean="0">
                <a:solidFill>
                  <a:srgbClr val="002060"/>
                </a:solidFill>
              </a:rPr>
              <a:t>risks management</a:t>
            </a:r>
            <a:r>
              <a:rPr lang="en-US" sz="2400" dirty="0" smtClean="0">
                <a:solidFill>
                  <a:srgbClr val="002060"/>
                </a:solidFill>
              </a:rPr>
              <a:t>.</a:t>
            </a:r>
            <a:endParaRPr lang="en-US" sz="2400" dirty="0">
              <a:solidFill>
                <a:srgbClr val="002060"/>
              </a:solidFill>
            </a:endParaRPr>
          </a:p>
        </p:txBody>
      </p:sp>
      <p:sp>
        <p:nvSpPr>
          <p:cNvPr id="5" name="Slide Number Placeholder 4"/>
          <p:cNvSpPr>
            <a:spLocks noGrp="1"/>
          </p:cNvSpPr>
          <p:nvPr>
            <p:ph type="sldNum" sz="quarter" idx="12"/>
          </p:nvPr>
        </p:nvSpPr>
        <p:spPr/>
        <p:txBody>
          <a:bodyPr/>
          <a:lstStyle/>
          <a:p>
            <a:pPr>
              <a:defRPr/>
            </a:pPr>
            <a:fld id="{2E762586-3314-4B20-A9BD-225CE5A59F38}"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55" descr="fasa-2"/>
          <p:cNvPicPr>
            <a:picLocks noChangeAspect="1" noChangeArrowheads="1"/>
          </p:cNvPicPr>
          <p:nvPr/>
        </p:nvPicPr>
        <p:blipFill>
          <a:blip r:embed="rId2" cstate="print"/>
          <a:srcRect l="1724" r="1611"/>
          <a:stretch>
            <a:fillRect/>
          </a:stretch>
        </p:blipFill>
        <p:spPr bwMode="auto">
          <a:xfrm>
            <a:off x="0" y="0"/>
            <a:ext cx="9144000" cy="1214438"/>
          </a:xfrm>
          <a:prstGeom prst="rect">
            <a:avLst/>
          </a:prstGeom>
          <a:noFill/>
          <a:ln w="9525">
            <a:noFill/>
            <a:miter lim="800000"/>
            <a:headEnd/>
            <a:tailEnd/>
          </a:ln>
        </p:spPr>
      </p:pic>
      <p:sp>
        <p:nvSpPr>
          <p:cNvPr id="2" name="Title 1"/>
          <p:cNvSpPr>
            <a:spLocks noGrp="1"/>
          </p:cNvSpPr>
          <p:nvPr>
            <p:ph type="title"/>
          </p:nvPr>
        </p:nvSpPr>
        <p:spPr>
          <a:xfrm>
            <a:off x="0" y="0"/>
            <a:ext cx="9144000" cy="838200"/>
          </a:xfrm>
        </p:spPr>
        <p:txBody>
          <a:bodyPr/>
          <a:lstStyle/>
          <a:p>
            <a:r>
              <a:rPr lang="en-US" sz="2800" b="1" dirty="0" smtClean="0">
                <a:solidFill>
                  <a:schemeClr val="bg1"/>
                </a:solidFill>
              </a:rPr>
              <a:t>MAIN </a:t>
            </a:r>
            <a:r>
              <a:rPr lang="en-US" sz="2800" b="1" dirty="0" smtClean="0">
                <a:solidFill>
                  <a:schemeClr val="bg1"/>
                </a:solidFill>
              </a:rPr>
              <a:t>CONCLUSIONS OF 1</a:t>
            </a:r>
            <a:r>
              <a:rPr lang="en-US" sz="2800" b="1" baseline="30000" dirty="0" smtClean="0">
                <a:solidFill>
                  <a:schemeClr val="bg1"/>
                </a:solidFill>
              </a:rPr>
              <a:t>st</a:t>
            </a:r>
            <a:r>
              <a:rPr lang="en-US" sz="2800" b="1" dirty="0" smtClean="0">
                <a:solidFill>
                  <a:schemeClr val="bg1"/>
                </a:solidFill>
              </a:rPr>
              <a:t> </a:t>
            </a:r>
            <a:r>
              <a:rPr lang="en-US" sz="2800" b="1" dirty="0" smtClean="0">
                <a:solidFill>
                  <a:schemeClr val="bg1"/>
                </a:solidFill>
              </a:rPr>
              <a:t>IMPLEMENTATION YEAR</a:t>
            </a:r>
            <a:endParaRPr lang="en-US" sz="2800" b="1" dirty="0">
              <a:solidFill>
                <a:schemeClr val="bg1"/>
              </a:solidFill>
            </a:endParaRPr>
          </a:p>
        </p:txBody>
      </p:sp>
      <p:sp>
        <p:nvSpPr>
          <p:cNvPr id="3" name="Content Placeholder 2"/>
          <p:cNvSpPr>
            <a:spLocks noGrp="1"/>
          </p:cNvSpPr>
          <p:nvPr>
            <p:ph idx="1"/>
          </p:nvPr>
        </p:nvSpPr>
        <p:spPr>
          <a:xfrm>
            <a:off x="152400" y="1295400"/>
            <a:ext cx="8763000" cy="5334000"/>
          </a:xfrm>
        </p:spPr>
        <p:txBody>
          <a:bodyPr/>
          <a:lstStyle/>
          <a:p>
            <a:pPr marL="457200" lvl="0" indent="-457200" algn="just">
              <a:buFont typeface="+mj-lt"/>
              <a:buAutoNum type="arabicPeriod"/>
            </a:pPr>
            <a:r>
              <a:rPr lang="en-GB" sz="2800" dirty="0" smtClean="0">
                <a:solidFill>
                  <a:srgbClr val="002060"/>
                </a:solidFill>
              </a:rPr>
              <a:t>Serious </a:t>
            </a:r>
            <a:r>
              <a:rPr lang="en-GB" sz="2800" dirty="0" smtClean="0">
                <a:solidFill>
                  <a:srgbClr val="002060"/>
                </a:solidFill>
              </a:rPr>
              <a:t>concern is prevailing among water officials on the potential risks of </a:t>
            </a:r>
            <a:r>
              <a:rPr lang="en-GB" sz="2800" dirty="0" smtClean="0">
                <a:solidFill>
                  <a:srgbClr val="002060"/>
                </a:solidFill>
              </a:rPr>
              <a:t>CC in </a:t>
            </a:r>
            <a:r>
              <a:rPr lang="en-GB" sz="2800" dirty="0" smtClean="0">
                <a:solidFill>
                  <a:srgbClr val="002060"/>
                </a:solidFill>
              </a:rPr>
              <a:t>the form of frequent recurrence of droughts in PCs beyond the normal average. </a:t>
            </a:r>
            <a:endParaRPr lang="en-US" sz="2800" dirty="0" smtClean="0">
              <a:solidFill>
                <a:srgbClr val="002060"/>
              </a:solidFill>
            </a:endParaRPr>
          </a:p>
          <a:p>
            <a:pPr marL="457200" lvl="0" indent="-457200" algn="just">
              <a:buFont typeface="+mj-lt"/>
              <a:buAutoNum type="arabicPeriod"/>
            </a:pPr>
            <a:r>
              <a:rPr lang="en-GB" sz="2800" dirty="0" smtClean="0">
                <a:solidFill>
                  <a:srgbClr val="002060"/>
                </a:solidFill>
              </a:rPr>
              <a:t>Technical assistance is needed </a:t>
            </a:r>
            <a:r>
              <a:rPr lang="en-GB" sz="2800" u="sng" dirty="0" smtClean="0">
                <a:solidFill>
                  <a:srgbClr val="002060"/>
                </a:solidFill>
              </a:rPr>
              <a:t>to depart from crisis management approach to risk management approach </a:t>
            </a:r>
            <a:r>
              <a:rPr lang="en-GB" sz="2800" dirty="0" smtClean="0">
                <a:solidFill>
                  <a:srgbClr val="002060"/>
                </a:solidFill>
              </a:rPr>
              <a:t>of drought </a:t>
            </a:r>
            <a:r>
              <a:rPr lang="en-GB" sz="2800" dirty="0" smtClean="0">
                <a:solidFill>
                  <a:srgbClr val="002060"/>
                </a:solidFill>
              </a:rPr>
              <a:t>&amp; develop </a:t>
            </a:r>
            <a:r>
              <a:rPr lang="en-GB" sz="2800" dirty="0" smtClean="0">
                <a:solidFill>
                  <a:srgbClr val="002060"/>
                </a:solidFill>
              </a:rPr>
              <a:t>drought policies for </a:t>
            </a:r>
            <a:r>
              <a:rPr lang="en-GB" sz="2800" dirty="0" smtClean="0">
                <a:solidFill>
                  <a:srgbClr val="002060"/>
                </a:solidFill>
              </a:rPr>
              <a:t>SWIM </a:t>
            </a:r>
            <a:r>
              <a:rPr lang="en-GB" sz="2800" dirty="0" smtClean="0">
                <a:solidFill>
                  <a:srgbClr val="002060"/>
                </a:solidFill>
              </a:rPr>
              <a:t>PCs.</a:t>
            </a:r>
            <a:endParaRPr lang="en-US" sz="2800" dirty="0" smtClean="0">
              <a:solidFill>
                <a:srgbClr val="002060"/>
              </a:solidFill>
            </a:endParaRPr>
          </a:p>
          <a:p>
            <a:pPr marL="457200" indent="-457200" algn="just">
              <a:buFont typeface="+mj-lt"/>
              <a:buAutoNum type="arabicPeriod"/>
            </a:pPr>
            <a:r>
              <a:rPr lang="en-GB" sz="2800" dirty="0" smtClean="0">
                <a:solidFill>
                  <a:srgbClr val="002060"/>
                </a:solidFill>
              </a:rPr>
              <a:t>Build the capacity of water practitioners, planners, developers, etc. on drought management using a risk management approach to avoid future irreversible socio-economic </a:t>
            </a:r>
            <a:r>
              <a:rPr lang="en-GB" sz="2800" dirty="0" smtClean="0">
                <a:solidFill>
                  <a:srgbClr val="002060"/>
                </a:solidFill>
              </a:rPr>
              <a:t>problems is needed.</a:t>
            </a:r>
            <a:endParaRPr lang="en-US" sz="4000" dirty="0">
              <a:solidFill>
                <a:srgbClr val="002060"/>
              </a:solidFill>
            </a:endParaRPr>
          </a:p>
        </p:txBody>
      </p:sp>
      <p:sp>
        <p:nvSpPr>
          <p:cNvPr id="5" name="Slide Number Placeholder 4"/>
          <p:cNvSpPr>
            <a:spLocks noGrp="1"/>
          </p:cNvSpPr>
          <p:nvPr>
            <p:ph type="sldNum" sz="quarter" idx="12"/>
          </p:nvPr>
        </p:nvSpPr>
        <p:spPr/>
        <p:txBody>
          <a:bodyPr/>
          <a:lstStyle/>
          <a:p>
            <a:pPr>
              <a:defRPr/>
            </a:pPr>
            <a:fld id="{2E762586-3314-4B20-A9BD-225CE5A59F38}"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55" descr="fasa-2"/>
          <p:cNvPicPr>
            <a:picLocks noChangeAspect="1" noChangeArrowheads="1"/>
          </p:cNvPicPr>
          <p:nvPr/>
        </p:nvPicPr>
        <p:blipFill>
          <a:blip r:embed="rId2" cstate="print"/>
          <a:srcRect l="1724" r="1611"/>
          <a:stretch>
            <a:fillRect/>
          </a:stretch>
        </p:blipFill>
        <p:spPr bwMode="auto">
          <a:xfrm>
            <a:off x="0" y="-152400"/>
            <a:ext cx="9144000" cy="1371600"/>
          </a:xfrm>
          <a:prstGeom prst="rect">
            <a:avLst/>
          </a:prstGeom>
          <a:noFill/>
          <a:ln w="9525">
            <a:noFill/>
            <a:miter lim="800000"/>
            <a:headEnd/>
            <a:tailEnd/>
          </a:ln>
        </p:spPr>
      </p:pic>
      <p:sp>
        <p:nvSpPr>
          <p:cNvPr id="2" name="Title 1"/>
          <p:cNvSpPr>
            <a:spLocks noGrp="1"/>
          </p:cNvSpPr>
          <p:nvPr>
            <p:ph type="title"/>
          </p:nvPr>
        </p:nvSpPr>
        <p:spPr>
          <a:xfrm>
            <a:off x="152400" y="0"/>
            <a:ext cx="8991600" cy="838200"/>
          </a:xfrm>
        </p:spPr>
        <p:txBody>
          <a:bodyPr/>
          <a:lstStyle/>
          <a:p>
            <a:r>
              <a:rPr lang="en-US" sz="3600" b="1" dirty="0" smtClean="0">
                <a:solidFill>
                  <a:schemeClr val="bg1"/>
                </a:solidFill>
              </a:rPr>
              <a:t>CC AS A </a:t>
            </a:r>
            <a:r>
              <a:rPr lang="en-US" sz="3600" b="1" dirty="0" smtClean="0">
                <a:solidFill>
                  <a:schemeClr val="bg1"/>
                </a:solidFill>
              </a:rPr>
              <a:t>DRIVER TO </a:t>
            </a:r>
            <a:r>
              <a:rPr lang="en-US" sz="3600" b="1" dirty="0" smtClean="0">
                <a:solidFill>
                  <a:schemeClr val="bg1"/>
                </a:solidFill>
              </a:rPr>
              <a:t>DROUGHT </a:t>
            </a:r>
            <a:endParaRPr lang="en-US" sz="3600" b="1" dirty="0">
              <a:solidFill>
                <a:schemeClr val="bg1"/>
              </a:solidFill>
            </a:endParaRPr>
          </a:p>
        </p:txBody>
      </p:sp>
      <p:sp>
        <p:nvSpPr>
          <p:cNvPr id="3" name="Content Placeholder 2"/>
          <p:cNvSpPr>
            <a:spLocks noGrp="1"/>
          </p:cNvSpPr>
          <p:nvPr>
            <p:ph idx="1"/>
          </p:nvPr>
        </p:nvSpPr>
        <p:spPr>
          <a:xfrm>
            <a:off x="152400" y="1219200"/>
            <a:ext cx="8839200" cy="5410200"/>
          </a:xfrm>
        </p:spPr>
        <p:txBody>
          <a:bodyPr/>
          <a:lstStyle/>
          <a:p>
            <a:pPr algn="just"/>
            <a:r>
              <a:rPr lang="en-US" sz="2800" dirty="0" smtClean="0">
                <a:solidFill>
                  <a:srgbClr val="002060"/>
                </a:solidFill>
              </a:rPr>
              <a:t>According to the World Bank (2007) </a:t>
            </a:r>
            <a:r>
              <a:rPr lang="en-US" sz="2800" dirty="0" smtClean="0">
                <a:solidFill>
                  <a:srgbClr val="002060"/>
                </a:solidFill>
              </a:rPr>
              <a:t>CC </a:t>
            </a:r>
            <a:r>
              <a:rPr lang="en-US" sz="2800" dirty="0" smtClean="0">
                <a:solidFill>
                  <a:srgbClr val="002060"/>
                </a:solidFill>
              </a:rPr>
              <a:t>will increase the occurrence of droughts: </a:t>
            </a:r>
            <a:r>
              <a:rPr lang="en-US" sz="2800" dirty="0" smtClean="0">
                <a:solidFill>
                  <a:srgbClr val="002060"/>
                </a:solidFill>
              </a:rPr>
              <a:t>in </a:t>
            </a:r>
            <a:r>
              <a:rPr lang="en-US" sz="2800" dirty="0" smtClean="0">
                <a:solidFill>
                  <a:srgbClr val="002060"/>
                </a:solidFill>
              </a:rPr>
              <a:t>the Maghreb, </a:t>
            </a:r>
            <a:r>
              <a:rPr lang="en-US" sz="2800" dirty="0" smtClean="0">
                <a:solidFill>
                  <a:srgbClr val="002060"/>
                </a:solidFill>
              </a:rPr>
              <a:t>drought </a:t>
            </a:r>
            <a:r>
              <a:rPr lang="en-US" sz="2800" dirty="0" smtClean="0">
                <a:solidFill>
                  <a:srgbClr val="002060"/>
                </a:solidFill>
              </a:rPr>
              <a:t>frequency </a:t>
            </a:r>
            <a:r>
              <a:rPr lang="en-US" sz="2800" dirty="0" smtClean="0">
                <a:solidFill>
                  <a:srgbClr val="002060"/>
                </a:solidFill>
              </a:rPr>
              <a:t>increased from </a:t>
            </a:r>
            <a:r>
              <a:rPr lang="en-US" sz="2800" dirty="0" smtClean="0">
                <a:solidFill>
                  <a:srgbClr val="002060"/>
                </a:solidFill>
              </a:rPr>
              <a:t>one event every 10 years in </a:t>
            </a:r>
            <a:r>
              <a:rPr lang="en-US" sz="2800" dirty="0" smtClean="0">
                <a:solidFill>
                  <a:srgbClr val="002060"/>
                </a:solidFill>
              </a:rPr>
              <a:t>early </a:t>
            </a:r>
            <a:r>
              <a:rPr lang="en-US" sz="2800" dirty="0" smtClean="0">
                <a:solidFill>
                  <a:srgbClr val="002060"/>
                </a:solidFill>
              </a:rPr>
              <a:t>20th century, to five or six events every 10 year currently</a:t>
            </a:r>
            <a:r>
              <a:rPr lang="en-US" sz="2800" dirty="0" smtClean="0">
                <a:solidFill>
                  <a:srgbClr val="002060"/>
                </a:solidFill>
              </a:rPr>
              <a:t>.</a:t>
            </a:r>
          </a:p>
          <a:p>
            <a:pPr algn="just">
              <a:buNone/>
            </a:pPr>
            <a:r>
              <a:rPr lang="en-US" sz="2400" b="1" u="sng" dirty="0" smtClean="0">
                <a:solidFill>
                  <a:srgbClr val="002060"/>
                </a:solidFill>
              </a:rPr>
              <a:t>water scarcity </a:t>
            </a:r>
            <a:r>
              <a:rPr lang="en-US" sz="2400" b="1" u="sng" dirty="0" smtClean="0">
                <a:solidFill>
                  <a:srgbClr val="002060"/>
                </a:solidFill>
              </a:rPr>
              <a:t>&amp; droughts </a:t>
            </a:r>
            <a:r>
              <a:rPr lang="en-US" sz="2400" b="1" u="sng" dirty="0" smtClean="0">
                <a:solidFill>
                  <a:srgbClr val="002060"/>
                </a:solidFill>
              </a:rPr>
              <a:t>are two different issues</a:t>
            </a:r>
            <a:r>
              <a:rPr lang="en-US" sz="2400" dirty="0" smtClean="0">
                <a:solidFill>
                  <a:srgbClr val="002060"/>
                </a:solidFill>
              </a:rPr>
              <a:t>.</a:t>
            </a:r>
          </a:p>
          <a:p>
            <a:pPr marL="514350" indent="-514350" algn="just">
              <a:buFont typeface="+mj-lt"/>
              <a:buAutoNum type="arabicPeriod"/>
            </a:pPr>
            <a:r>
              <a:rPr lang="en-US" sz="2400" b="1" u="sng" dirty="0" smtClean="0">
                <a:solidFill>
                  <a:srgbClr val="002060"/>
                </a:solidFill>
              </a:rPr>
              <a:t>Water scarcity</a:t>
            </a:r>
            <a:r>
              <a:rPr lang="en-US" sz="2400" b="1" dirty="0" smtClean="0">
                <a:solidFill>
                  <a:srgbClr val="002060"/>
                </a:solidFill>
              </a:rPr>
              <a:t> </a:t>
            </a:r>
            <a:r>
              <a:rPr lang="en-US" sz="2400" dirty="0" smtClean="0">
                <a:solidFill>
                  <a:srgbClr val="002060"/>
                </a:solidFill>
              </a:rPr>
              <a:t>describes a situation of </a:t>
            </a:r>
            <a:r>
              <a:rPr lang="en-US" sz="2400" u="sng" dirty="0" smtClean="0">
                <a:solidFill>
                  <a:srgbClr val="002060"/>
                </a:solidFill>
              </a:rPr>
              <a:t>long-term</a:t>
            </a:r>
            <a:r>
              <a:rPr lang="en-US" sz="2400" dirty="0" smtClean="0">
                <a:solidFill>
                  <a:srgbClr val="002060"/>
                </a:solidFill>
              </a:rPr>
              <a:t> water imbalance, where water demand exceeds the </a:t>
            </a:r>
            <a:r>
              <a:rPr lang="en-US" sz="2400" dirty="0" smtClean="0">
                <a:solidFill>
                  <a:srgbClr val="002060"/>
                </a:solidFill>
              </a:rPr>
              <a:t>available water resources. </a:t>
            </a:r>
            <a:endParaRPr lang="en-US" sz="2400" dirty="0" smtClean="0">
              <a:solidFill>
                <a:srgbClr val="002060"/>
              </a:solidFill>
            </a:endParaRPr>
          </a:p>
          <a:p>
            <a:pPr marL="514350" indent="-514350" algn="just">
              <a:buFont typeface="+mj-lt"/>
              <a:buAutoNum type="arabicPeriod"/>
            </a:pPr>
            <a:r>
              <a:rPr lang="en-US" sz="2400" b="1" u="sng" dirty="0" smtClean="0">
                <a:solidFill>
                  <a:srgbClr val="002060"/>
                </a:solidFill>
              </a:rPr>
              <a:t>Droughts</a:t>
            </a:r>
            <a:r>
              <a:rPr lang="en-US" sz="2400" dirty="0" smtClean="0">
                <a:solidFill>
                  <a:srgbClr val="002060"/>
                </a:solidFill>
              </a:rPr>
              <a:t> are the expression of a </a:t>
            </a:r>
            <a:r>
              <a:rPr lang="en-US" sz="2400" u="sng" dirty="0" smtClean="0">
                <a:solidFill>
                  <a:srgbClr val="002060"/>
                </a:solidFill>
              </a:rPr>
              <a:t>temporary </a:t>
            </a:r>
            <a:r>
              <a:rPr lang="en-US" sz="2400" dirty="0" smtClean="0">
                <a:solidFill>
                  <a:srgbClr val="002060"/>
                </a:solidFill>
              </a:rPr>
              <a:t>decrease in average water availability. The primary cause of drought is usually rainfall </a:t>
            </a:r>
            <a:r>
              <a:rPr lang="en-US" sz="2400" dirty="0" smtClean="0">
                <a:solidFill>
                  <a:srgbClr val="002060"/>
                </a:solidFill>
              </a:rPr>
              <a:t>deficiency.</a:t>
            </a:r>
            <a:endParaRPr lang="en-US" sz="2400" dirty="0" smtClean="0">
              <a:solidFill>
                <a:srgbClr val="002060"/>
              </a:solidFill>
            </a:endParaRPr>
          </a:p>
        </p:txBody>
      </p:sp>
      <p:sp>
        <p:nvSpPr>
          <p:cNvPr id="5" name="Slide Number Placeholder 4"/>
          <p:cNvSpPr>
            <a:spLocks noGrp="1"/>
          </p:cNvSpPr>
          <p:nvPr>
            <p:ph type="sldNum" sz="quarter" idx="12"/>
          </p:nvPr>
        </p:nvSpPr>
        <p:spPr/>
        <p:txBody>
          <a:bodyPr/>
          <a:lstStyle/>
          <a:p>
            <a:pPr>
              <a:defRPr/>
            </a:pPr>
            <a:fld id="{2E762586-3314-4B20-A9BD-225CE5A59F38}"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55" descr="fasa-2"/>
          <p:cNvPicPr>
            <a:picLocks noChangeAspect="1" noChangeArrowheads="1"/>
          </p:cNvPicPr>
          <p:nvPr/>
        </p:nvPicPr>
        <p:blipFill>
          <a:blip r:embed="rId2" cstate="print"/>
          <a:srcRect l="1724" r="1611"/>
          <a:stretch>
            <a:fillRect/>
          </a:stretch>
        </p:blipFill>
        <p:spPr bwMode="auto">
          <a:xfrm>
            <a:off x="0" y="-152400"/>
            <a:ext cx="9144000" cy="1371600"/>
          </a:xfrm>
          <a:prstGeom prst="rect">
            <a:avLst/>
          </a:prstGeom>
          <a:noFill/>
          <a:ln w="9525">
            <a:noFill/>
            <a:miter lim="800000"/>
            <a:headEnd/>
            <a:tailEnd/>
          </a:ln>
        </p:spPr>
      </p:pic>
      <p:sp>
        <p:nvSpPr>
          <p:cNvPr id="2" name="Title 1"/>
          <p:cNvSpPr>
            <a:spLocks noGrp="1"/>
          </p:cNvSpPr>
          <p:nvPr>
            <p:ph type="title"/>
          </p:nvPr>
        </p:nvSpPr>
        <p:spPr>
          <a:xfrm>
            <a:off x="457200" y="0"/>
            <a:ext cx="8229600" cy="762000"/>
          </a:xfrm>
        </p:spPr>
        <p:txBody>
          <a:bodyPr>
            <a:normAutofit/>
          </a:bodyPr>
          <a:lstStyle/>
          <a:p>
            <a:r>
              <a:rPr lang="en-US" sz="3200" b="1" dirty="0" smtClean="0">
                <a:solidFill>
                  <a:schemeClr val="bg1"/>
                </a:solidFill>
              </a:rPr>
              <a:t>CURRENT DROUGHT MANAGEMENT PRACTICES</a:t>
            </a:r>
            <a:endParaRPr lang="en-US" sz="3200" b="1" dirty="0">
              <a:solidFill>
                <a:schemeClr val="bg1"/>
              </a:solidFill>
            </a:endParaRPr>
          </a:p>
        </p:txBody>
      </p:sp>
      <p:sp>
        <p:nvSpPr>
          <p:cNvPr id="3" name="Content Placeholder 2"/>
          <p:cNvSpPr>
            <a:spLocks noGrp="1"/>
          </p:cNvSpPr>
          <p:nvPr>
            <p:ph idx="1"/>
          </p:nvPr>
        </p:nvSpPr>
        <p:spPr>
          <a:xfrm>
            <a:off x="228600" y="1295400"/>
            <a:ext cx="8686800" cy="4876800"/>
          </a:xfrm>
        </p:spPr>
        <p:txBody>
          <a:bodyPr/>
          <a:lstStyle/>
          <a:p>
            <a:pPr algn="just"/>
            <a:r>
              <a:rPr lang="en-US" sz="2800" dirty="0" smtClean="0">
                <a:solidFill>
                  <a:srgbClr val="002060"/>
                </a:solidFill>
              </a:rPr>
              <a:t>The </a:t>
            </a:r>
            <a:r>
              <a:rPr lang="en-US" sz="2800" dirty="0" smtClean="0">
                <a:solidFill>
                  <a:srgbClr val="002060"/>
                </a:solidFill>
              </a:rPr>
              <a:t>current adopted approach is mostly based on </a:t>
            </a:r>
            <a:r>
              <a:rPr lang="en-US" sz="2800" u="sng" dirty="0" smtClean="0">
                <a:solidFill>
                  <a:srgbClr val="002060"/>
                </a:solidFill>
              </a:rPr>
              <a:t>crisis management </a:t>
            </a:r>
            <a:r>
              <a:rPr lang="en-US" sz="2800" u="sng" dirty="0" smtClean="0">
                <a:solidFill>
                  <a:srgbClr val="002060"/>
                </a:solidFill>
              </a:rPr>
              <a:t>&amp; not much </a:t>
            </a:r>
            <a:r>
              <a:rPr lang="en-US" sz="2800" u="sng" dirty="0" smtClean="0">
                <a:solidFill>
                  <a:srgbClr val="002060"/>
                </a:solidFill>
              </a:rPr>
              <a:t>on risk management</a:t>
            </a:r>
            <a:r>
              <a:rPr lang="en-US" sz="2800" dirty="0" smtClean="0">
                <a:solidFill>
                  <a:srgbClr val="002060"/>
                </a:solidFill>
              </a:rPr>
              <a:t>. </a:t>
            </a:r>
            <a:r>
              <a:rPr lang="en-US" sz="2800" dirty="0" smtClean="0">
                <a:solidFill>
                  <a:srgbClr val="002060"/>
                </a:solidFill>
              </a:rPr>
              <a:t>Drought episodes are often </a:t>
            </a:r>
            <a:r>
              <a:rPr lang="en-US" sz="2800" dirty="0" smtClean="0">
                <a:solidFill>
                  <a:srgbClr val="002060"/>
                </a:solidFill>
              </a:rPr>
              <a:t>been </a:t>
            </a:r>
            <a:r>
              <a:rPr lang="en-US" sz="2800" dirty="0" smtClean="0">
                <a:solidFill>
                  <a:srgbClr val="002060"/>
                </a:solidFill>
              </a:rPr>
              <a:t>addressed by </a:t>
            </a:r>
            <a:r>
              <a:rPr lang="en-US" sz="2800" dirty="0" smtClean="0">
                <a:solidFill>
                  <a:srgbClr val="002060"/>
                </a:solidFill>
              </a:rPr>
              <a:t>a spontaneous ad-hoc crisis management approach dictated by a lack of timely preparedness for extreme </a:t>
            </a:r>
            <a:r>
              <a:rPr lang="en-US" sz="2800" dirty="0" smtClean="0">
                <a:solidFill>
                  <a:srgbClr val="002060"/>
                </a:solidFill>
              </a:rPr>
              <a:t>events.</a:t>
            </a:r>
          </a:p>
          <a:p>
            <a:pPr algn="just"/>
            <a:r>
              <a:rPr lang="en-US" sz="2800" dirty="0" smtClean="0">
                <a:solidFill>
                  <a:srgbClr val="002060"/>
                </a:solidFill>
              </a:rPr>
              <a:t>The </a:t>
            </a:r>
            <a:r>
              <a:rPr lang="en-US" sz="2800" dirty="0" smtClean="0">
                <a:solidFill>
                  <a:srgbClr val="002060"/>
                </a:solidFill>
              </a:rPr>
              <a:t>problem is further complicated by the limited </a:t>
            </a:r>
            <a:r>
              <a:rPr lang="en-US" sz="2800" dirty="0" smtClean="0">
                <a:solidFill>
                  <a:srgbClr val="002060"/>
                </a:solidFill>
              </a:rPr>
              <a:t>&amp; scattered </a:t>
            </a:r>
            <a:r>
              <a:rPr lang="en-US" sz="2800" dirty="0" smtClean="0">
                <a:solidFill>
                  <a:srgbClr val="002060"/>
                </a:solidFill>
              </a:rPr>
              <a:t>drought data at the national </a:t>
            </a:r>
            <a:r>
              <a:rPr lang="en-US" sz="2800" dirty="0" smtClean="0">
                <a:solidFill>
                  <a:srgbClr val="002060"/>
                </a:solidFill>
              </a:rPr>
              <a:t>&amp; regional </a:t>
            </a:r>
            <a:r>
              <a:rPr lang="en-US" sz="2800" dirty="0" smtClean="0">
                <a:solidFill>
                  <a:srgbClr val="002060"/>
                </a:solidFill>
              </a:rPr>
              <a:t>levels</a:t>
            </a:r>
            <a:r>
              <a:rPr lang="en-US" sz="2800" dirty="0" smtClean="0">
                <a:solidFill>
                  <a:srgbClr val="002060"/>
                </a:solidFill>
              </a:rPr>
              <a:t>.</a:t>
            </a:r>
          </a:p>
          <a:p>
            <a:pPr algn="just"/>
            <a:r>
              <a:rPr lang="en-US" sz="2800" dirty="0" smtClean="0">
                <a:solidFill>
                  <a:srgbClr val="002060"/>
                </a:solidFill>
              </a:rPr>
              <a:t>Furthermore</a:t>
            </a:r>
            <a:r>
              <a:rPr lang="en-US" sz="2800" dirty="0" smtClean="0">
                <a:solidFill>
                  <a:srgbClr val="002060"/>
                </a:solidFill>
              </a:rPr>
              <a:t>, drought assessment and monitoring programs are neither integrated nor complete.</a:t>
            </a:r>
            <a:endParaRPr lang="en-US" sz="2800" dirty="0">
              <a:solidFill>
                <a:srgbClr val="002060"/>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55" descr="fasa-2"/>
          <p:cNvPicPr>
            <a:picLocks noChangeAspect="1" noChangeArrowheads="1"/>
          </p:cNvPicPr>
          <p:nvPr/>
        </p:nvPicPr>
        <p:blipFill>
          <a:blip r:embed="rId2" cstate="print"/>
          <a:srcRect l="1724" r="1611"/>
          <a:stretch>
            <a:fillRect/>
          </a:stretch>
        </p:blipFill>
        <p:spPr bwMode="auto">
          <a:xfrm>
            <a:off x="0" y="-152400"/>
            <a:ext cx="9144000" cy="1828800"/>
          </a:xfrm>
          <a:prstGeom prst="rect">
            <a:avLst/>
          </a:prstGeom>
          <a:noFill/>
          <a:ln w="9525">
            <a:noFill/>
            <a:miter lim="800000"/>
            <a:headEnd/>
            <a:tailEnd/>
          </a:ln>
        </p:spPr>
      </p:pic>
      <p:sp>
        <p:nvSpPr>
          <p:cNvPr id="2" name="Title 1"/>
          <p:cNvSpPr>
            <a:spLocks noGrp="1"/>
          </p:cNvSpPr>
          <p:nvPr>
            <p:ph type="title"/>
          </p:nvPr>
        </p:nvSpPr>
        <p:spPr>
          <a:xfrm>
            <a:off x="457200" y="0"/>
            <a:ext cx="8229600" cy="1143000"/>
          </a:xfrm>
        </p:spPr>
        <p:txBody>
          <a:bodyPr/>
          <a:lstStyle/>
          <a:p>
            <a:r>
              <a:rPr lang="en-US" sz="2800" b="1" dirty="0" smtClean="0">
                <a:solidFill>
                  <a:schemeClr val="bg1"/>
                </a:solidFill>
              </a:rPr>
              <a:t>DEVELOPMENT  OF DROUGHT MANAGEMENT IN SWIM PCs. </a:t>
            </a:r>
            <a:endParaRPr lang="en-US" sz="2800" b="1" dirty="0">
              <a:solidFill>
                <a:schemeClr val="bg1"/>
              </a:solidFill>
            </a:endParaRPr>
          </a:p>
        </p:txBody>
      </p:sp>
      <p:sp>
        <p:nvSpPr>
          <p:cNvPr id="3" name="Content Placeholder 2"/>
          <p:cNvSpPr>
            <a:spLocks noGrp="1"/>
          </p:cNvSpPr>
          <p:nvPr>
            <p:ph idx="1"/>
          </p:nvPr>
        </p:nvSpPr>
        <p:spPr>
          <a:xfrm>
            <a:off x="228600" y="1905000"/>
            <a:ext cx="8763000" cy="4495800"/>
          </a:xfrm>
        </p:spPr>
        <p:txBody>
          <a:bodyPr/>
          <a:lstStyle/>
          <a:p>
            <a:pPr algn="just"/>
            <a:r>
              <a:rPr lang="en-US" sz="2400" dirty="0" smtClean="0">
                <a:solidFill>
                  <a:srgbClr val="002060"/>
                </a:solidFill>
              </a:rPr>
              <a:t>With </a:t>
            </a:r>
            <a:r>
              <a:rPr lang="en-US" sz="2400" dirty="0" smtClean="0">
                <a:solidFill>
                  <a:srgbClr val="002060"/>
                </a:solidFill>
              </a:rPr>
              <a:t>the assistance from international organizations, </a:t>
            </a:r>
            <a:r>
              <a:rPr lang="en-US" sz="2400" dirty="0" smtClean="0">
                <a:solidFill>
                  <a:srgbClr val="002060"/>
                </a:solidFill>
              </a:rPr>
              <a:t>some SWIM PCs </a:t>
            </a:r>
            <a:r>
              <a:rPr lang="en-US" sz="2400" dirty="0" smtClean="0">
                <a:solidFill>
                  <a:srgbClr val="002060"/>
                </a:solidFill>
              </a:rPr>
              <a:t>have focused on drought relief </a:t>
            </a:r>
            <a:r>
              <a:rPr lang="en-US" sz="2400" dirty="0" smtClean="0">
                <a:solidFill>
                  <a:srgbClr val="002060"/>
                </a:solidFill>
              </a:rPr>
              <a:t>measures. SWIM PCs have </a:t>
            </a:r>
            <a:r>
              <a:rPr lang="en-US" sz="2400" dirty="0" smtClean="0">
                <a:solidFill>
                  <a:srgbClr val="002060"/>
                </a:solidFill>
              </a:rPr>
              <a:t>established ad-hoc entities for drought management where different concerned ministries are represented to coordinate efforts to deal with the drought crisis </a:t>
            </a:r>
            <a:r>
              <a:rPr lang="en-US" sz="2400" dirty="0" smtClean="0">
                <a:solidFill>
                  <a:srgbClr val="002060"/>
                </a:solidFill>
              </a:rPr>
              <a:t>&amp; its </a:t>
            </a:r>
            <a:r>
              <a:rPr lang="en-US" sz="2400" dirty="0" smtClean="0">
                <a:solidFill>
                  <a:srgbClr val="002060"/>
                </a:solidFill>
              </a:rPr>
              <a:t>impacts</a:t>
            </a:r>
            <a:r>
              <a:rPr lang="en-US" sz="2400" dirty="0" smtClean="0">
                <a:solidFill>
                  <a:srgbClr val="002060"/>
                </a:solidFill>
              </a:rPr>
              <a:t>.</a:t>
            </a:r>
            <a:r>
              <a:rPr lang="en-US" sz="2400" dirty="0" smtClean="0">
                <a:solidFill>
                  <a:srgbClr val="002060"/>
                </a:solidFill>
              </a:rPr>
              <a:t> </a:t>
            </a:r>
            <a:endParaRPr lang="en-US" sz="2400" dirty="0" smtClean="0">
              <a:solidFill>
                <a:srgbClr val="002060"/>
              </a:solidFill>
            </a:endParaRPr>
          </a:p>
          <a:p>
            <a:pPr algn="just"/>
            <a:r>
              <a:rPr lang="en-US" sz="2400" dirty="0" smtClean="0">
                <a:solidFill>
                  <a:srgbClr val="002060"/>
                </a:solidFill>
              </a:rPr>
              <a:t>On </a:t>
            </a:r>
            <a:r>
              <a:rPr lang="en-US" sz="2400" dirty="0" smtClean="0">
                <a:solidFill>
                  <a:srgbClr val="002060"/>
                </a:solidFill>
              </a:rPr>
              <a:t>the positive side, some SWIM-SM countries have already adopted measures to reduce the impacts of water scarcity </a:t>
            </a:r>
            <a:r>
              <a:rPr lang="en-US" sz="2400" dirty="0" smtClean="0">
                <a:solidFill>
                  <a:srgbClr val="002060"/>
                </a:solidFill>
              </a:rPr>
              <a:t>&amp; droughts </a:t>
            </a:r>
            <a:r>
              <a:rPr lang="en-US" sz="2400" dirty="0" smtClean="0">
                <a:solidFill>
                  <a:srgbClr val="002060"/>
                </a:solidFill>
              </a:rPr>
              <a:t>resulting from CC by improving water demand management within their IWRM plans. Others have not taken yet such </a:t>
            </a:r>
            <a:r>
              <a:rPr lang="en-US" sz="2400" dirty="0" smtClean="0">
                <a:solidFill>
                  <a:srgbClr val="002060"/>
                </a:solidFill>
              </a:rPr>
              <a:t>actions. </a:t>
            </a:r>
            <a:endParaRPr lang="en-US" sz="2400" dirty="0" smtClean="0">
              <a:solidFill>
                <a:srgbClr val="002060"/>
              </a:solidFill>
            </a:endParaRPr>
          </a:p>
          <a:p>
            <a:endParaRPr lang="en-US" sz="1800" dirty="0"/>
          </a:p>
        </p:txBody>
      </p:sp>
      <p:sp>
        <p:nvSpPr>
          <p:cNvPr id="4" name="Slide Number Placeholder 3"/>
          <p:cNvSpPr>
            <a:spLocks noGrp="1"/>
          </p:cNvSpPr>
          <p:nvPr>
            <p:ph type="sldNum" sz="quarter" idx="12"/>
          </p:nvPr>
        </p:nvSpPr>
        <p:spPr/>
        <p:txBody>
          <a:bodyPr/>
          <a:lstStyle/>
          <a:p>
            <a:pPr>
              <a:defRPr/>
            </a:pPr>
            <a:fld id="{2E762586-3314-4B20-A9BD-225CE5A59F38}"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55" descr="fasa-2"/>
          <p:cNvPicPr>
            <a:picLocks noChangeAspect="1" noChangeArrowheads="1"/>
          </p:cNvPicPr>
          <p:nvPr/>
        </p:nvPicPr>
        <p:blipFill>
          <a:blip r:embed="rId2" cstate="print"/>
          <a:srcRect l="1724" r="1611"/>
          <a:stretch>
            <a:fillRect/>
          </a:stretch>
        </p:blipFill>
        <p:spPr bwMode="auto">
          <a:xfrm>
            <a:off x="0" y="-152400"/>
            <a:ext cx="9144000" cy="1600200"/>
          </a:xfrm>
          <a:prstGeom prst="rect">
            <a:avLst/>
          </a:prstGeom>
          <a:noFill/>
          <a:ln w="9525">
            <a:noFill/>
            <a:miter lim="800000"/>
            <a:headEnd/>
            <a:tailEnd/>
          </a:ln>
        </p:spPr>
      </p:pic>
      <p:sp>
        <p:nvSpPr>
          <p:cNvPr id="2" name="Title 1"/>
          <p:cNvSpPr>
            <a:spLocks noGrp="1"/>
          </p:cNvSpPr>
          <p:nvPr>
            <p:ph type="title"/>
          </p:nvPr>
        </p:nvSpPr>
        <p:spPr>
          <a:xfrm>
            <a:off x="457200" y="152400"/>
            <a:ext cx="8229600" cy="685800"/>
          </a:xfrm>
        </p:spPr>
        <p:txBody>
          <a:bodyPr>
            <a:normAutofit/>
          </a:bodyPr>
          <a:lstStyle/>
          <a:p>
            <a:r>
              <a:rPr lang="en-US" sz="3200" b="1" dirty="0" smtClean="0">
                <a:solidFill>
                  <a:schemeClr val="bg1"/>
                </a:solidFill>
              </a:rPr>
              <a:t>ORIENTATION FOR 2013-2014 WORK PLAN</a:t>
            </a:r>
            <a:endParaRPr lang="en-US" sz="3200" b="1" dirty="0">
              <a:solidFill>
                <a:schemeClr val="bg1"/>
              </a:solidFill>
            </a:endParaRPr>
          </a:p>
        </p:txBody>
      </p:sp>
      <p:sp>
        <p:nvSpPr>
          <p:cNvPr id="3" name="Content Placeholder 2"/>
          <p:cNvSpPr>
            <a:spLocks noGrp="1"/>
          </p:cNvSpPr>
          <p:nvPr>
            <p:ph idx="1"/>
          </p:nvPr>
        </p:nvSpPr>
        <p:spPr>
          <a:xfrm>
            <a:off x="152400" y="1524000"/>
            <a:ext cx="8839200" cy="5105400"/>
          </a:xfrm>
        </p:spPr>
        <p:txBody>
          <a:bodyPr>
            <a:normAutofit/>
          </a:bodyPr>
          <a:lstStyle/>
          <a:p>
            <a:pPr algn="just"/>
            <a:r>
              <a:rPr lang="en-US" dirty="0">
                <a:solidFill>
                  <a:srgbClr val="002060"/>
                </a:solidFill>
              </a:rPr>
              <a:t>It is evident that there is an urgent need to </a:t>
            </a:r>
            <a:r>
              <a:rPr lang="en-US" dirty="0" smtClean="0">
                <a:solidFill>
                  <a:srgbClr val="002060"/>
                </a:solidFill>
              </a:rPr>
              <a:t>address no-regret </a:t>
            </a:r>
            <a:r>
              <a:rPr lang="en-US" dirty="0">
                <a:solidFill>
                  <a:srgbClr val="002060"/>
                </a:solidFill>
              </a:rPr>
              <a:t>actions </a:t>
            </a:r>
            <a:r>
              <a:rPr lang="en-US" dirty="0" smtClean="0">
                <a:solidFill>
                  <a:srgbClr val="002060"/>
                </a:solidFill>
              </a:rPr>
              <a:t>to </a:t>
            </a:r>
            <a:r>
              <a:rPr lang="en-US" dirty="0">
                <a:solidFill>
                  <a:srgbClr val="002060"/>
                </a:solidFill>
              </a:rPr>
              <a:t>improve drought preparedness of SWIM-SM PCs </a:t>
            </a:r>
            <a:r>
              <a:rPr lang="en-US" dirty="0" smtClean="0">
                <a:solidFill>
                  <a:srgbClr val="002060"/>
                </a:solidFill>
              </a:rPr>
              <a:t>through:</a:t>
            </a:r>
          </a:p>
          <a:p>
            <a:pPr marL="514350" indent="-514350" algn="just">
              <a:buFont typeface="+mj-lt"/>
              <a:buAutoNum type="arabicPeriod"/>
            </a:pPr>
            <a:r>
              <a:rPr lang="en-US" dirty="0" smtClean="0">
                <a:solidFill>
                  <a:srgbClr val="002060"/>
                </a:solidFill>
              </a:rPr>
              <a:t>Increased </a:t>
            </a:r>
            <a:r>
              <a:rPr lang="en-US" dirty="0">
                <a:solidFill>
                  <a:srgbClr val="002060"/>
                </a:solidFill>
              </a:rPr>
              <a:t>knowledge and awareness; </a:t>
            </a:r>
            <a:endParaRPr lang="en-US" dirty="0" smtClean="0">
              <a:solidFill>
                <a:srgbClr val="002060"/>
              </a:solidFill>
            </a:endParaRPr>
          </a:p>
          <a:p>
            <a:pPr marL="514350" indent="-514350" algn="just">
              <a:buFont typeface="+mj-lt"/>
              <a:buAutoNum type="arabicPeriod"/>
            </a:pPr>
            <a:r>
              <a:rPr lang="en-US" dirty="0" smtClean="0">
                <a:solidFill>
                  <a:srgbClr val="002060"/>
                </a:solidFill>
              </a:rPr>
              <a:t>Better </a:t>
            </a:r>
            <a:r>
              <a:rPr lang="en-US" dirty="0">
                <a:solidFill>
                  <a:srgbClr val="002060"/>
                </a:solidFill>
              </a:rPr>
              <a:t>drought management policies and </a:t>
            </a:r>
            <a:endParaRPr lang="en-US" dirty="0" smtClean="0">
              <a:solidFill>
                <a:srgbClr val="002060"/>
              </a:solidFill>
            </a:endParaRPr>
          </a:p>
          <a:p>
            <a:pPr marL="514350" indent="-514350" algn="just">
              <a:buFont typeface="+mj-lt"/>
              <a:buAutoNum type="arabicPeriod"/>
            </a:pPr>
            <a:r>
              <a:rPr lang="en-US" dirty="0" smtClean="0">
                <a:solidFill>
                  <a:srgbClr val="002060"/>
                </a:solidFill>
              </a:rPr>
              <a:t>Development of contingency </a:t>
            </a:r>
            <a:r>
              <a:rPr lang="en-US" dirty="0">
                <a:solidFill>
                  <a:srgbClr val="002060"/>
                </a:solidFill>
              </a:rPr>
              <a:t>plans with the view of reducing community’s vulnerability </a:t>
            </a:r>
            <a:r>
              <a:rPr lang="en-US" dirty="0" smtClean="0">
                <a:solidFill>
                  <a:srgbClr val="002060"/>
                </a:solidFill>
              </a:rPr>
              <a:t>&amp; enhancing resilience </a:t>
            </a:r>
            <a:r>
              <a:rPr lang="en-US" dirty="0">
                <a:solidFill>
                  <a:srgbClr val="002060"/>
                </a:solidFill>
              </a:rPr>
              <a:t>towards future drought episodes.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55" descr="fasa-2"/>
          <p:cNvPicPr>
            <a:picLocks noChangeAspect="1" noChangeArrowheads="1"/>
          </p:cNvPicPr>
          <p:nvPr/>
        </p:nvPicPr>
        <p:blipFill>
          <a:blip r:embed="rId2" cstate="print"/>
          <a:srcRect l="1724" r="1611"/>
          <a:stretch>
            <a:fillRect/>
          </a:stretch>
        </p:blipFill>
        <p:spPr bwMode="auto">
          <a:xfrm>
            <a:off x="0" y="-152400"/>
            <a:ext cx="9144000" cy="1295400"/>
          </a:xfrm>
          <a:prstGeom prst="rect">
            <a:avLst/>
          </a:prstGeom>
          <a:noFill/>
          <a:ln w="9525">
            <a:noFill/>
            <a:miter lim="800000"/>
            <a:headEnd/>
            <a:tailEnd/>
          </a:ln>
        </p:spPr>
      </p:pic>
      <p:sp>
        <p:nvSpPr>
          <p:cNvPr id="2" name="Title 1"/>
          <p:cNvSpPr>
            <a:spLocks noGrp="1"/>
          </p:cNvSpPr>
          <p:nvPr>
            <p:ph type="title"/>
          </p:nvPr>
        </p:nvSpPr>
        <p:spPr>
          <a:xfrm>
            <a:off x="0" y="0"/>
            <a:ext cx="9144000" cy="685800"/>
          </a:xfrm>
        </p:spPr>
        <p:txBody>
          <a:bodyPr>
            <a:normAutofit fontScale="90000"/>
          </a:bodyPr>
          <a:lstStyle/>
          <a:p>
            <a:r>
              <a:rPr lang="en-GB" sz="2800" b="1" u="sng" dirty="0" smtClean="0">
                <a:solidFill>
                  <a:schemeClr val="bg1"/>
                </a:solidFill>
              </a:rPr>
              <a:t>OBJECTIVES OF PROPOSED CC NO-REGRET ACTIVITIES FOR 2013-2014</a:t>
            </a:r>
            <a:endParaRPr lang="en-US" sz="2800" b="1" dirty="0">
              <a:solidFill>
                <a:schemeClr val="bg1"/>
              </a:solidFill>
            </a:endParaRPr>
          </a:p>
        </p:txBody>
      </p:sp>
      <p:sp>
        <p:nvSpPr>
          <p:cNvPr id="3" name="Content Placeholder 2"/>
          <p:cNvSpPr>
            <a:spLocks noGrp="1"/>
          </p:cNvSpPr>
          <p:nvPr>
            <p:ph idx="1"/>
          </p:nvPr>
        </p:nvSpPr>
        <p:spPr>
          <a:xfrm>
            <a:off x="152400" y="1752600"/>
            <a:ext cx="8763000" cy="4876800"/>
          </a:xfrm>
        </p:spPr>
        <p:txBody>
          <a:bodyPr>
            <a:normAutofit/>
          </a:bodyPr>
          <a:lstStyle/>
          <a:p>
            <a:pPr algn="just"/>
            <a:r>
              <a:rPr lang="en-GB" dirty="0" smtClean="0">
                <a:solidFill>
                  <a:srgbClr val="002060"/>
                </a:solidFill>
              </a:rPr>
              <a:t>The overarching objective of the CC no-regret activities proposed for the year 2013-2014 is </a:t>
            </a:r>
            <a:r>
              <a:rPr lang="en-GB" u="sng" dirty="0" smtClean="0">
                <a:solidFill>
                  <a:srgbClr val="002060"/>
                </a:solidFill>
              </a:rPr>
              <a:t>to support SWIM-SM PCs in developing specific drought policies and plans within their long-term sustainable management of water resources with the view of reducing vulnerability </a:t>
            </a:r>
            <a:r>
              <a:rPr lang="en-GB" u="sng" dirty="0" smtClean="0">
                <a:solidFill>
                  <a:srgbClr val="002060"/>
                </a:solidFill>
              </a:rPr>
              <a:t>&amp; enhancing </a:t>
            </a:r>
            <a:r>
              <a:rPr lang="en-GB" u="sng" dirty="0" smtClean="0">
                <a:solidFill>
                  <a:srgbClr val="002060"/>
                </a:solidFill>
              </a:rPr>
              <a:t>communities’ resilience</a:t>
            </a:r>
            <a:r>
              <a:rPr lang="en-GB" dirty="0" smtClean="0">
                <a:solidFill>
                  <a:srgbClr val="002060"/>
                </a:solidFill>
              </a:rPr>
              <a:t>.</a:t>
            </a: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55" descr="fasa-2"/>
          <p:cNvPicPr>
            <a:picLocks noChangeAspect="1" noChangeArrowheads="1"/>
          </p:cNvPicPr>
          <p:nvPr/>
        </p:nvPicPr>
        <p:blipFill>
          <a:blip r:embed="rId2" cstate="print"/>
          <a:srcRect l="1724" r="1611"/>
          <a:stretch>
            <a:fillRect/>
          </a:stretch>
        </p:blipFill>
        <p:spPr bwMode="auto">
          <a:xfrm>
            <a:off x="0" y="-152400"/>
            <a:ext cx="9144000" cy="1295400"/>
          </a:xfrm>
          <a:prstGeom prst="rect">
            <a:avLst/>
          </a:prstGeom>
          <a:noFill/>
          <a:ln w="9525">
            <a:noFill/>
            <a:miter lim="800000"/>
            <a:headEnd/>
            <a:tailEnd/>
          </a:ln>
        </p:spPr>
      </p:pic>
      <p:sp>
        <p:nvSpPr>
          <p:cNvPr id="2" name="Title 1"/>
          <p:cNvSpPr>
            <a:spLocks noGrp="1"/>
          </p:cNvSpPr>
          <p:nvPr>
            <p:ph type="title"/>
          </p:nvPr>
        </p:nvSpPr>
        <p:spPr>
          <a:xfrm>
            <a:off x="381000" y="0"/>
            <a:ext cx="8229600" cy="715962"/>
          </a:xfrm>
        </p:spPr>
        <p:txBody>
          <a:bodyPr/>
          <a:lstStyle/>
          <a:p>
            <a:r>
              <a:rPr lang="en-US" sz="4000" b="1" dirty="0" smtClean="0">
                <a:solidFill>
                  <a:schemeClr val="bg1"/>
                </a:solidFill>
              </a:rPr>
              <a:t>THE SPECIFIC OBJECTIVES</a:t>
            </a:r>
            <a:endParaRPr lang="en-US" sz="4000" b="1" dirty="0">
              <a:solidFill>
                <a:schemeClr val="bg1"/>
              </a:solidFill>
            </a:endParaRPr>
          </a:p>
        </p:txBody>
      </p:sp>
      <p:sp>
        <p:nvSpPr>
          <p:cNvPr id="3" name="Content Placeholder 2"/>
          <p:cNvSpPr>
            <a:spLocks noGrp="1"/>
          </p:cNvSpPr>
          <p:nvPr>
            <p:ph idx="1"/>
          </p:nvPr>
        </p:nvSpPr>
        <p:spPr>
          <a:xfrm>
            <a:off x="228600" y="1143000"/>
            <a:ext cx="8763000" cy="5486400"/>
          </a:xfrm>
        </p:spPr>
        <p:txBody>
          <a:bodyPr/>
          <a:lstStyle/>
          <a:p>
            <a:pPr marL="457200" lvl="0" indent="-457200" algn="just">
              <a:buFont typeface="+mj-lt"/>
              <a:buAutoNum type="arabicPeriod"/>
            </a:pPr>
            <a:r>
              <a:rPr lang="en-US" sz="2400" dirty="0" smtClean="0">
                <a:solidFill>
                  <a:srgbClr val="002060"/>
                </a:solidFill>
              </a:rPr>
              <a:t>To a</a:t>
            </a:r>
            <a:r>
              <a:rPr lang="el-GR" sz="2400" dirty="0" smtClean="0">
                <a:solidFill>
                  <a:srgbClr val="002060"/>
                </a:solidFill>
              </a:rPr>
              <a:t>ssess drought frequency</a:t>
            </a:r>
            <a:r>
              <a:rPr lang="en-GB" sz="2400" dirty="0" smtClean="0">
                <a:solidFill>
                  <a:srgbClr val="002060"/>
                </a:solidFill>
              </a:rPr>
              <a:t> of occurrence, delineate the affected areas and identify the population </a:t>
            </a:r>
            <a:r>
              <a:rPr lang="en-GB" sz="2400" dirty="0" smtClean="0">
                <a:solidFill>
                  <a:srgbClr val="002060"/>
                </a:solidFill>
              </a:rPr>
              <a:t>&amp; economic </a:t>
            </a:r>
            <a:r>
              <a:rPr lang="en-GB" sz="2400" dirty="0" smtClean="0">
                <a:solidFill>
                  <a:srgbClr val="002060"/>
                </a:solidFill>
              </a:rPr>
              <a:t>sectors affected the most;</a:t>
            </a:r>
            <a:endParaRPr lang="en-US" sz="2400" dirty="0" smtClean="0">
              <a:solidFill>
                <a:srgbClr val="002060"/>
              </a:solidFill>
            </a:endParaRPr>
          </a:p>
          <a:p>
            <a:pPr marL="457200" lvl="0" indent="-457200" algn="just">
              <a:buFont typeface="+mj-lt"/>
              <a:buAutoNum type="arabicPeriod"/>
            </a:pPr>
            <a:r>
              <a:rPr lang="en-GB" sz="2400" dirty="0" smtClean="0">
                <a:solidFill>
                  <a:srgbClr val="002060"/>
                </a:solidFill>
              </a:rPr>
              <a:t>To enhance the </a:t>
            </a:r>
            <a:r>
              <a:rPr lang="en-GB" sz="2400" dirty="0" smtClean="0">
                <a:solidFill>
                  <a:srgbClr val="002060"/>
                </a:solidFill>
              </a:rPr>
              <a:t>knowledge, understanding &amp; awareness </a:t>
            </a:r>
            <a:r>
              <a:rPr lang="en-GB" sz="2400" dirty="0" smtClean="0">
                <a:solidFill>
                  <a:srgbClr val="002060"/>
                </a:solidFill>
              </a:rPr>
              <a:t>of droughts in SWIM-SM PCs as an increasing hazard, how it relates to CC as a main driver and its potential environmental </a:t>
            </a:r>
            <a:r>
              <a:rPr lang="en-GB" sz="2400" dirty="0" smtClean="0">
                <a:solidFill>
                  <a:srgbClr val="002060"/>
                </a:solidFill>
              </a:rPr>
              <a:t>&amp; socio-economic </a:t>
            </a:r>
            <a:r>
              <a:rPr lang="en-GB" sz="2400" dirty="0" smtClean="0">
                <a:solidFill>
                  <a:srgbClr val="002060"/>
                </a:solidFill>
              </a:rPr>
              <a:t>impacts. </a:t>
            </a:r>
            <a:endParaRPr lang="en-US" sz="2400" dirty="0" smtClean="0">
              <a:solidFill>
                <a:srgbClr val="002060"/>
              </a:solidFill>
            </a:endParaRPr>
          </a:p>
          <a:p>
            <a:pPr marL="457200" lvl="0" indent="-457200" algn="just">
              <a:buFont typeface="+mj-lt"/>
              <a:buAutoNum type="arabicPeriod"/>
            </a:pPr>
            <a:r>
              <a:rPr lang="en-GB" sz="2400" dirty="0" smtClean="0">
                <a:solidFill>
                  <a:srgbClr val="002060"/>
                </a:solidFill>
              </a:rPr>
              <a:t>To </a:t>
            </a:r>
            <a:r>
              <a:rPr lang="en-GB" sz="2400" dirty="0" smtClean="0">
                <a:solidFill>
                  <a:srgbClr val="002060"/>
                </a:solidFill>
              </a:rPr>
              <a:t>propose </a:t>
            </a:r>
            <a:r>
              <a:rPr lang="el-GR" sz="2400" dirty="0" smtClean="0">
                <a:solidFill>
                  <a:srgbClr val="002060"/>
                </a:solidFill>
              </a:rPr>
              <a:t>specific </a:t>
            </a:r>
            <a:r>
              <a:rPr lang="el-GR" sz="2400" dirty="0" smtClean="0">
                <a:solidFill>
                  <a:srgbClr val="002060"/>
                </a:solidFill>
              </a:rPr>
              <a:t>drought policies </a:t>
            </a:r>
            <a:r>
              <a:rPr lang="en-US" sz="2400" dirty="0" smtClean="0">
                <a:solidFill>
                  <a:srgbClr val="002060"/>
                </a:solidFill>
              </a:rPr>
              <a:t>and contingency plans based on risk management with the aim of e</a:t>
            </a:r>
            <a:r>
              <a:rPr lang="el-GR" sz="2400" dirty="0" smtClean="0">
                <a:solidFill>
                  <a:srgbClr val="002060"/>
                </a:solidFill>
              </a:rPr>
              <a:t>nhancing preparedness for increasing </a:t>
            </a:r>
            <a:r>
              <a:rPr lang="en-US" sz="2400" dirty="0" smtClean="0">
                <a:solidFill>
                  <a:srgbClr val="002060"/>
                </a:solidFill>
              </a:rPr>
              <a:t>and extending </a:t>
            </a:r>
            <a:r>
              <a:rPr lang="el-GR" sz="2400" dirty="0" smtClean="0">
                <a:solidFill>
                  <a:srgbClr val="002060"/>
                </a:solidFill>
              </a:rPr>
              <a:t>drought</a:t>
            </a:r>
            <a:r>
              <a:rPr lang="en-US" sz="2400" dirty="0" smtClean="0">
                <a:solidFill>
                  <a:srgbClr val="002060"/>
                </a:solidFill>
              </a:rPr>
              <a:t>’</a:t>
            </a:r>
            <a:r>
              <a:rPr lang="el-GR" sz="2400" dirty="0" smtClean="0">
                <a:solidFill>
                  <a:srgbClr val="002060"/>
                </a:solidFill>
              </a:rPr>
              <a:t>s</a:t>
            </a:r>
            <a:r>
              <a:rPr lang="en-US" sz="2400" dirty="0" smtClean="0">
                <a:solidFill>
                  <a:srgbClr val="002060"/>
                </a:solidFill>
              </a:rPr>
              <a:t> episodes.</a:t>
            </a:r>
          </a:p>
          <a:p>
            <a:pPr marL="457200" indent="-457200" algn="just">
              <a:buFont typeface="+mj-lt"/>
              <a:buAutoNum type="arabicPeriod"/>
            </a:pPr>
            <a:r>
              <a:rPr lang="en-US" sz="2400" dirty="0" smtClean="0">
                <a:solidFill>
                  <a:srgbClr val="002060"/>
                </a:solidFill>
              </a:rPr>
              <a:t>To develop the capacities of SWIM-SM PCs to mitigate droughts impacts, on the environment, economy </a:t>
            </a:r>
            <a:r>
              <a:rPr lang="en-US" sz="2400" dirty="0" smtClean="0">
                <a:solidFill>
                  <a:srgbClr val="002060"/>
                </a:solidFill>
              </a:rPr>
              <a:t>&amp; society</a:t>
            </a:r>
            <a:r>
              <a:rPr lang="en-US" sz="2400" dirty="0" smtClean="0">
                <a:solidFill>
                  <a:srgbClr val="002060"/>
                </a:solidFill>
              </a:rPr>
              <a:t>; reduce vulnerability </a:t>
            </a:r>
            <a:r>
              <a:rPr lang="en-US" sz="2400" dirty="0" smtClean="0">
                <a:solidFill>
                  <a:srgbClr val="002060"/>
                </a:solidFill>
              </a:rPr>
              <a:t>&amp; improve </a:t>
            </a:r>
            <a:r>
              <a:rPr lang="en-US" sz="2400" dirty="0" smtClean="0">
                <a:solidFill>
                  <a:srgbClr val="002060"/>
                </a:solidFill>
              </a:rPr>
              <a:t>communities’ resilience in SWIM-SM PCs.</a:t>
            </a: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pPr>
              <a:defRPr/>
            </a:pPr>
            <a:fld id="{2E762586-3314-4B20-A9BD-225CE5A59F38}"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5123</TotalTime>
  <Words>1302</Words>
  <Application>Microsoft Office PowerPoint</Application>
  <PresentationFormat>On-screen Show (4:3)</PresentationFormat>
  <Paragraphs>77</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Custom Design</vt:lpstr>
      <vt:lpstr>Session IV: DROUGHT MANAGEMENT AS A NO-REGRET ACTION TOWARDS CLIMATE CHANGE.  17-18 October 2012, Brussels </vt:lpstr>
      <vt:lpstr>BRIEF REMINDER OF 2012 ACTIVITIES</vt:lpstr>
      <vt:lpstr>MAIN CONCLUSIONS OF 1st IMPLEMENTATION YEAR</vt:lpstr>
      <vt:lpstr>CC AS A DRIVER TO DROUGHT </vt:lpstr>
      <vt:lpstr>CURRENT DROUGHT MANAGEMENT PRACTICES</vt:lpstr>
      <vt:lpstr>DEVELOPMENT  OF DROUGHT MANAGEMENT IN SWIM PCs. </vt:lpstr>
      <vt:lpstr>ORIENTATION FOR 2013-2014 WORK PLAN</vt:lpstr>
      <vt:lpstr>OBJECTIVES OF PROPOSED CC NO-REGRET ACTIVITIES FOR 2013-2014</vt:lpstr>
      <vt:lpstr>THE SPECIFIC OBJECTIVES</vt:lpstr>
      <vt:lpstr>EXPECTED OUTCOMES:</vt:lpstr>
      <vt:lpstr>Activity I: Regional Assessment of past drought episodes and their management in Selected SWIM-SMPCs (Morocco, Tunisia, Jordan &amp; oPt). (2013)</vt:lpstr>
      <vt:lpstr>Activity II: Development of guidelines for drought mitigation policies &amp; assess institutional &amp; technical capacities available at the national level. (2014)</vt:lpstr>
      <vt:lpstr>Activity III: Convene A Regional Consultative Meeting to Validate Proposed Drought Management Policies and plans. (2014) </vt:lpstr>
      <vt:lpstr>Activity IV: Develop Capacity of Water &amp; Environment Stakeholders for Better Management of Drought Episodes. (2014)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INDICATORS FOR MONITORING PROGRESS IN IMPLEMENTING IWRM CONCEPTS</dc:title>
  <dc:creator>VIP</dc:creator>
  <cp:lastModifiedBy>VIP</cp:lastModifiedBy>
  <cp:revision>37</cp:revision>
  <dcterms:created xsi:type="dcterms:W3CDTF">2012-09-02T11:22:22Z</dcterms:created>
  <dcterms:modified xsi:type="dcterms:W3CDTF">2012-09-30T12:27:45Z</dcterms:modified>
</cp:coreProperties>
</file>